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7" r:id="rId2"/>
    <p:sldMasterId id="2147483724" r:id="rId3"/>
  </p:sldMasterIdLst>
  <p:notesMasterIdLst>
    <p:notesMasterId r:id="rId57"/>
  </p:notesMasterIdLst>
  <p:sldIdLst>
    <p:sldId id="256" r:id="rId4"/>
    <p:sldId id="258" r:id="rId5"/>
    <p:sldId id="257" r:id="rId6"/>
    <p:sldId id="259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266" r:id="rId52"/>
    <p:sldId id="274" r:id="rId53"/>
    <p:sldId id="267" r:id="rId54"/>
    <p:sldId id="271" r:id="rId55"/>
    <p:sldId id="269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5B4E-54A3-41F6-8B5B-44DD3666F680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4326-8BF6-426A-B2C3-10C518FBAB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069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0d0b06b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40d0b06b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684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0d0b06b3c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40d0b06b3c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5398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0d0b06b3c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40d0b06b3c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a"/>
              <a:t>Viser alle ansøgniner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a"/>
              <a:t>Kan bruges til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2551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0d0b06b3c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40d0b06b3c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658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0db59820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40db59820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68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0d0b06b3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0d0b06b3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430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317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938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9D471-EBB2-45BC-BCF0-03BD88EB7F45}" type="slidenum">
              <a: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6225" cy="3727450"/>
          </a:xfrm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737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383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13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0d0b06b3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40d0b06b3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7836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663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961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0611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062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643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587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303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995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602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059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0d0b06b3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40d0b06b3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89466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4364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723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801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8039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2896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7710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1023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7440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382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747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0d0b06b3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40d0b06b3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2395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2604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2251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0705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48E65-9E75-41AE-BC80-13A10C6B0591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5731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a-DK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102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d0b06b3c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40d0b06b3c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817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0d0b06b3c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40d0b06b3c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a"/>
              <a:t>Studeivejledere godkende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a"/>
              <a:t>Betaling posteres i Ludus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7720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0d0b06b3c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40d0b06b3c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a"/>
              <a:t>Så er alle glade  - på nær os her idag.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368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0d0b06b3c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40d0b06b3c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350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0d0b06b3c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40d0b06b3c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70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128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191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2303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285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723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0726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325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7291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2921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80974"/>
            <a:ext cx="11828462" cy="6497025"/>
          </a:xfrm>
          <a:noFill/>
        </p:spPr>
        <p:txBody>
          <a:bodyPr tIns="936000" anchor="ctr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80000"/>
            <a:ext cx="5436000" cy="2988000"/>
          </a:xfrm>
          <a:solidFill>
            <a:schemeClr val="tx2">
              <a:alpha val="80000"/>
            </a:schemeClr>
          </a:solidFill>
        </p:spPr>
        <p:txBody>
          <a:bodyPr lIns="241200" bIns="234000" anchor="b" anchorCtr="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Måned og år</a:t>
            </a:r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01676" y="1296563"/>
            <a:ext cx="4967738" cy="1080892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3400" cap="none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 i maksimalt to linjer</a:t>
            </a: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651488" y="2723166"/>
            <a:ext cx="2495549" cy="5257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b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September 2017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4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719572" y="415184"/>
            <a:ext cx="21456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noFill/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  <p:sp>
        <p:nvSpPr>
          <p:cNvPr id="20" name="AutoShape 4"/>
          <p:cNvSpPr>
            <a:spLocks/>
          </p:cNvSpPr>
          <p:nvPr userDrawn="1"/>
        </p:nvSpPr>
        <p:spPr bwMode="gray">
          <a:xfrm>
            <a:off x="-1958975" y="180974"/>
            <a:ext cx="1871662" cy="12668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billeder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på den aktuelle side og 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gitter og hjælpelinjer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Vis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tegnehjælpelinjer på skærmen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buFontTx/>
              <a:buNone/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3.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OK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16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1036800"/>
          <a:lstStyle>
            <a:lvl1pPr>
              <a:defRPr cap="none" baseline="0"/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036800"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97A55-9611-4C46-8ED4-8222EC471100}" type="datetime1">
              <a:rPr lang="da-DK" smtClean="0"/>
              <a:t>11-09-2018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7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474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4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9057438" y="179387"/>
            <a:ext cx="2952000" cy="6497638"/>
          </a:xfrm>
        </p:spPr>
        <p:txBody>
          <a:bodyPr lIns="0" tIns="72000" rIns="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her og indsæt billede via Vælg billeder- eller Rediger-knappen.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676" y="363600"/>
            <a:ext cx="8075418" cy="93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7" y="1450800"/>
            <a:ext cx="8074675" cy="4464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C082-05C6-419A-B042-151CD48F7172}" type="datetime1">
              <a:rPr lang="da-DK" smtClean="0"/>
              <a:t>11-09-2018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9600" y="6385399"/>
            <a:ext cx="3794400" cy="333956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3864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ogo hvid"/>
          <p:cNvSpPr>
            <a:spLocks noGrp="1"/>
          </p:cNvSpPr>
          <p:nvPr>
            <p:ph type="body" sz="quarter" idx="15" hasCustomPrompt="1"/>
          </p:nvPr>
        </p:nvSpPr>
        <p:spPr>
          <a:xfrm>
            <a:off x="9334800" y="6098400"/>
            <a:ext cx="21456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5561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8067600" y="179387"/>
            <a:ext cx="3941838" cy="6497638"/>
          </a:xfrm>
        </p:spPr>
        <p:txBody>
          <a:bodyPr lIns="0" tIns="72000" rIns="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her og indsæt billede via Vælg billeder- eller Rediger-knappen.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2668" y="363600"/>
            <a:ext cx="7084462" cy="936000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668" y="1450800"/>
            <a:ext cx="7084710" cy="4464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2938-9BB0-4CAA-BF1C-A4BE42CE78CF}" type="datetime1">
              <a:rPr lang="da-DK" smtClean="0"/>
              <a:t>11-09-2018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702668" y="63864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ogo hvid"/>
          <p:cNvSpPr>
            <a:spLocks noGrp="1"/>
          </p:cNvSpPr>
          <p:nvPr>
            <p:ph type="body" sz="quarter" idx="15" hasCustomPrompt="1"/>
          </p:nvPr>
        </p:nvSpPr>
        <p:spPr>
          <a:xfrm>
            <a:off x="9334800" y="6098400"/>
            <a:ext cx="21456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472359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675" y="1450800"/>
            <a:ext cx="5113337" cy="446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5600" y="1450800"/>
            <a:ext cx="5112000" cy="4464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6096000" y="1511301"/>
            <a:ext cx="0" cy="4391025"/>
          </a:xfrm>
          <a:prstGeom prst="line">
            <a:avLst/>
          </a:prstGeom>
          <a:noFill/>
          <a:ln w="3175">
            <a:solidFill>
              <a:srgbClr val="DBD9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DDC8-6D95-42BC-B208-252446FAC0F1}" type="datetime1">
              <a:rPr lang="da-DK" smtClean="0"/>
              <a:t>11-09-2018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125302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mind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1999" y="1800000"/>
            <a:ext cx="5113013" cy="378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5600" y="1800000"/>
            <a:ext cx="5111550" cy="378084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6317-BCFD-4DB5-BC69-771CE3C00E66}" type="datetime1">
              <a:rPr lang="da-DK" smtClean="0"/>
              <a:t>11-09-2018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8" name="Line 5"/>
          <p:cNvSpPr>
            <a:spLocks noChangeShapeType="1"/>
          </p:cNvSpPr>
          <p:nvPr userDrawn="1"/>
        </p:nvSpPr>
        <p:spPr bwMode="auto">
          <a:xfrm>
            <a:off x="6096000" y="1511301"/>
            <a:ext cx="0" cy="4069546"/>
          </a:xfrm>
          <a:prstGeom prst="line">
            <a:avLst/>
          </a:prstGeom>
          <a:noFill/>
          <a:ln w="3175">
            <a:solidFill>
              <a:srgbClr val="DBD9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 dirty="0"/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EC3F75E-2523-455F-A9B8-E56849A34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1675" y="1469453"/>
            <a:ext cx="5112000" cy="270782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da-DK" dirty="0"/>
              <a:t>Klik her for at tilføje underoverskrift</a:t>
            </a:r>
          </a:p>
          <a:p>
            <a:pPr lvl="1"/>
            <a:endParaRPr lang="da-DK" dirty="0"/>
          </a:p>
        </p:txBody>
      </p:sp>
      <p:sp>
        <p:nvSpPr>
          <p:cNvPr id="12" name="Pladsholder til tekst 8">
            <a:extLst>
              <a:ext uri="{FF2B5EF4-FFF2-40B4-BE49-F238E27FC236}">
                <a16:creationId xmlns:a16="http://schemas.microsoft.com/office/drawing/2014/main" id="{3B5D24CB-3AF8-4350-9CBE-2E687A160A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150" y="1469453"/>
            <a:ext cx="5112000" cy="270782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da-DK" dirty="0"/>
              <a:t>Klik her for at tilføje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818132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mind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701675" y="1450800"/>
            <a:ext cx="5113337" cy="44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5599" y="1800000"/>
            <a:ext cx="5112000" cy="378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7743C-BB0D-492D-984E-F76AFEB2D6DF}" type="datetime1">
              <a:rPr lang="da-DK" smtClean="0"/>
              <a:t>11-09-2018</a:t>
            </a:fld>
            <a:endParaRPr lang="da-DK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Line 5"/>
          <p:cNvSpPr>
            <a:spLocks noChangeShapeType="1"/>
          </p:cNvSpPr>
          <p:nvPr userDrawn="1"/>
        </p:nvSpPr>
        <p:spPr bwMode="auto">
          <a:xfrm>
            <a:off x="6096000" y="1511301"/>
            <a:ext cx="0" cy="4391025"/>
          </a:xfrm>
          <a:prstGeom prst="line">
            <a:avLst/>
          </a:prstGeom>
          <a:noFill/>
          <a:ln w="3175">
            <a:solidFill>
              <a:srgbClr val="DBD9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700" dirty="0"/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-1536848" y="1455600"/>
            <a:ext cx="1428898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/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600"/>
              </a:spcBef>
            </a:pP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900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31D5C"/>
                </a:solidFill>
              </a:defRPr>
            </a:lvl1pPr>
          </a:lstStyle>
          <a:p>
            <a:r>
              <a:rPr lang="da-DK" dirty="0"/>
              <a:t>Klik her for at tilføje titel</a:t>
            </a:r>
          </a:p>
        </p:txBody>
      </p:sp>
      <p:sp>
        <p:nvSpPr>
          <p:cNvPr id="11" name="Pladsholder til tekst 8">
            <a:extLst>
              <a:ext uri="{FF2B5EF4-FFF2-40B4-BE49-F238E27FC236}">
                <a16:creationId xmlns:a16="http://schemas.microsoft.com/office/drawing/2014/main" id="{16343FA3-6DF0-494E-B3DF-AE59C5136C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5150" y="1469453"/>
            <a:ext cx="5112000" cy="270782"/>
          </a:xfrm>
        </p:spPr>
        <p:txBody>
          <a:bodyPr/>
          <a:lstStyle>
            <a:lvl1pPr marL="0" indent="0">
              <a:buFontTx/>
              <a:buNone/>
              <a:defRPr sz="1400"/>
            </a:lvl1pPr>
            <a:lvl2pPr marL="0" indent="0">
              <a:buFontTx/>
              <a:buNone/>
              <a:defRPr sz="1400"/>
            </a:lvl2pPr>
            <a:lvl3pPr marL="0" indent="0">
              <a:buFontTx/>
              <a:buNone/>
              <a:defRPr sz="1400"/>
            </a:lvl3pPr>
            <a:lvl4pPr marL="0" indent="0">
              <a:buFontTx/>
              <a:buNone/>
              <a:defRPr sz="1400"/>
            </a:lvl4pPr>
            <a:lvl5pPr marL="0" indent="0">
              <a:buFontTx/>
              <a:buNone/>
              <a:defRPr sz="1400"/>
            </a:lvl5pPr>
          </a:lstStyle>
          <a:p>
            <a:pPr lvl="0"/>
            <a:r>
              <a:rPr lang="da-DK" dirty="0"/>
              <a:t>Klik her for at tilføje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808820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17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1675" y="1357273"/>
            <a:ext cx="10785475" cy="4532856"/>
          </a:xfrm>
        </p:spPr>
        <p:txBody>
          <a:bodyPr/>
          <a:lstStyle>
            <a:lvl1pPr algn="ctr">
              <a:lnSpc>
                <a:spcPct val="88000"/>
              </a:lnSpc>
              <a:defRPr sz="6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C1A0-6222-4DAA-9648-3ACC83A65950}" type="datetime1">
              <a:rPr lang="da-DK" smtClean="0"/>
              <a:t>11-09-2018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>
          <a:xfrm>
            <a:off x="702668" y="63864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Logo hvid">
            <a:extLst>
              <a:ext uri="{FF2B5EF4-FFF2-40B4-BE49-F238E27FC236}">
                <a16:creationId xmlns:a16="http://schemas.microsoft.com/office/drawing/2014/main" id="{84BA9FF1-E7C4-4483-8E52-BAEC15C859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4800" y="6096948"/>
            <a:ext cx="2145028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52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>
            <a:spLocks noChangeArrowheads="1"/>
          </p:cNvSpPr>
          <p:nvPr userDrawn="1"/>
        </p:nvSpPr>
        <p:spPr bwMode="auto">
          <a:xfrm>
            <a:off x="179388" y="180975"/>
            <a:ext cx="11830050" cy="6496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endParaRPr lang="da-DK" sz="17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2668" y="1052825"/>
            <a:ext cx="10784481" cy="48737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0937-CED6-4113-916E-DB0197E57D8D}" type="datetime1">
              <a:rPr lang="da-DK" smtClean="0"/>
              <a:t>11-09-2018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Slide Number Placeholder 5 (FAST)"/>
          <p:cNvSpPr txBox="1">
            <a:spLocks/>
          </p:cNvSpPr>
          <p:nvPr userDrawn="1"/>
        </p:nvSpPr>
        <p:spPr>
          <a:xfrm>
            <a:off x="702668" y="6386400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Logo hvid">
            <a:extLst>
              <a:ext uri="{FF2B5EF4-FFF2-40B4-BE49-F238E27FC236}">
                <a16:creationId xmlns:a16="http://schemas.microsoft.com/office/drawing/2014/main" id="{CB33F9C0-0B65-4993-B14B-C55BD270E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4800" y="6096948"/>
            <a:ext cx="2145028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307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lIns="4860000" tIns="1188000" rIns="4860000" anchor="ctr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30A091-D2A2-437A-86F2-B1116CB2D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82800" y="180000"/>
            <a:ext cx="4438800" cy="6498000"/>
          </a:xfrm>
          <a:solidFill>
            <a:schemeClr val="tx2"/>
          </a:solidFill>
        </p:spPr>
        <p:txBody>
          <a:bodyPr lIns="241200" tIns="234000" rIns="241200" bIns="234000"/>
          <a:lstStyle>
            <a:lvl1pPr>
              <a:lnSpc>
                <a:spcPct val="88000"/>
              </a:lnSpc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dirty="0"/>
              <a:t>Klik for at tilføje titel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7550034" y="1450800"/>
            <a:ext cx="3941166" cy="37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9334800" y="6098400"/>
            <a:ext cx="21456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4F0441CF-4B43-4FD6-82C7-1ECF7E6FA6F0}" type="datetime1">
              <a:rPr lang="da-DK" smtClean="0"/>
              <a:t>11-09-2018</a:t>
            </a:fld>
            <a:endParaRPr lang="da-DK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CB61A52D-8590-43B2-9F10-300CF644B6B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029600" y="6385399"/>
            <a:ext cx="3794400" cy="3339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7B82154A-6A4A-4F95-8844-A5A220EDA9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02000" y="6386400"/>
            <a:ext cx="280800" cy="33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85767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5"/>
            <a:ext cx="11830050" cy="6494503"/>
          </a:xfrm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2668" y="415495"/>
            <a:ext cx="10784481" cy="1378015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800" b="0">
                <a:solidFill>
                  <a:srgbClr val="031D5C"/>
                </a:solidFill>
              </a:defRPr>
            </a:lvl1pPr>
            <a:lvl2pPr algn="r">
              <a:spcBef>
                <a:spcPts val="1200"/>
              </a:spcBef>
              <a:defRPr sz="12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97D0C0B-9DDC-4106-B364-7CFAA78AA4CD}" type="datetime1">
              <a:rPr lang="da-DK" smtClean="0"/>
              <a:t>11-09-2018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02000" y="6386400"/>
            <a:ext cx="280800" cy="33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9334800" y="6098400"/>
            <a:ext cx="21456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34230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5"/>
            <a:ext cx="11830050" cy="6494503"/>
          </a:xfrm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1675" y="412750"/>
            <a:ext cx="10785475" cy="968031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buNone/>
              <a:defRPr sz="3600" b="0">
                <a:solidFill>
                  <a:srgbClr val="031D5C"/>
                </a:solidFill>
              </a:defRPr>
            </a:lvl1pPr>
            <a:lvl2pPr algn="r">
              <a:spcBef>
                <a:spcPts val="1200"/>
              </a:spcBef>
              <a:defRPr sz="12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E038FA3-51DA-4C2A-9806-6260E55F6725}" type="datetime1">
              <a:rPr lang="da-DK" smtClean="0"/>
              <a:t>11-09-2018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02000" y="6386400"/>
            <a:ext cx="280800" cy="33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9334800" y="6098400"/>
            <a:ext cx="21456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7384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80448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grundsbillede med 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80975"/>
            <a:ext cx="11830050" cy="6494503"/>
          </a:xfrm>
        </p:spPr>
        <p:txBody>
          <a:bodyPr tIns="36000"/>
          <a:lstStyle>
            <a:lvl1pPr marL="0" indent="0" algn="ctr">
              <a:buNone/>
              <a:defRPr sz="140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1675" y="414000"/>
            <a:ext cx="10785475" cy="968031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buNone/>
              <a:defRPr sz="3600" b="0">
                <a:solidFill>
                  <a:srgbClr val="031D5C"/>
                </a:solidFill>
              </a:defRPr>
            </a:lvl1pPr>
            <a:lvl2pPr algn="r">
              <a:spcBef>
                <a:spcPts val="1200"/>
              </a:spcBef>
              <a:defRPr sz="1200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14" name="Pladsholder til diasnummer 3">
            <a:extLst>
              <a:ext uri="{FF2B5EF4-FFF2-40B4-BE49-F238E27FC236}">
                <a16:creationId xmlns:a16="http://schemas.microsoft.com/office/drawing/2014/main" id="{E48F75CC-650D-4B5F-BC95-E31F7CE7D1FE}"/>
              </a:ext>
            </a:extLst>
          </p:cNvPr>
          <p:cNvSpPr txBox="1">
            <a:spLocks/>
          </p:cNvSpPr>
          <p:nvPr userDrawn="1"/>
        </p:nvSpPr>
        <p:spPr>
          <a:xfrm>
            <a:off x="702000" y="6343200"/>
            <a:ext cx="280800" cy="33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GB"/>
            </a:defPPr>
            <a:lvl1pPr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900" kern="1200">
                <a:noFill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5B35B2B-70E0-4FED-BA78-0E47DD6E584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160007" y="1982022"/>
            <a:ext cx="2520000" cy="2520000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507600" indent="0">
              <a:buNone/>
              <a:defRPr>
                <a:solidFill>
                  <a:schemeClr val="bg1"/>
                </a:solidFill>
              </a:defRPr>
            </a:lvl3pPr>
            <a:lvl4pPr marL="507600" indent="0">
              <a:buNone/>
              <a:defRPr>
                <a:solidFill>
                  <a:schemeClr val="bg1"/>
                </a:solidFill>
              </a:defRPr>
            </a:lvl4pPr>
            <a:lvl5pPr marL="507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19" name="Pladsholder til tekst 4">
            <a:extLst>
              <a:ext uri="{FF2B5EF4-FFF2-40B4-BE49-F238E27FC236}">
                <a16:creationId xmlns:a16="http://schemas.microsoft.com/office/drawing/2014/main" id="{58F9B986-D249-4E6F-A297-5F6A2F488420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3822936" y="2973380"/>
            <a:ext cx="2520000" cy="2520000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507600" indent="0">
              <a:buNone/>
              <a:defRPr>
                <a:solidFill>
                  <a:schemeClr val="bg1"/>
                </a:solidFill>
              </a:defRPr>
            </a:lvl3pPr>
            <a:lvl4pPr marL="507600" indent="0">
              <a:buNone/>
              <a:defRPr>
                <a:solidFill>
                  <a:schemeClr val="bg1"/>
                </a:solidFill>
              </a:defRPr>
            </a:lvl4pPr>
            <a:lvl5pPr marL="507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F62A812C-1624-4F93-BB88-19482215D551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437910" y="2042677"/>
            <a:ext cx="2520000" cy="2520000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507600" indent="0">
              <a:buNone/>
              <a:defRPr>
                <a:solidFill>
                  <a:schemeClr val="bg1"/>
                </a:solidFill>
              </a:defRPr>
            </a:lvl3pPr>
            <a:lvl4pPr marL="507600" indent="0">
              <a:buNone/>
              <a:defRPr>
                <a:solidFill>
                  <a:schemeClr val="bg1"/>
                </a:solidFill>
              </a:defRPr>
            </a:lvl4pPr>
            <a:lvl5pPr marL="507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</p:txBody>
      </p:sp>
      <p:sp>
        <p:nvSpPr>
          <p:cNvPr id="13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9334800" y="6098400"/>
            <a:ext cx="21456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0B7F8D2-FCD2-4C35-9B92-409B6B84DE2A}" type="datetime1">
              <a:rPr lang="da-DK" smtClean="0"/>
              <a:t>11-09-2018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702000" y="6386400"/>
            <a:ext cx="280800" cy="33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29534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F4C1-A6B5-4945-8341-D5DC676EE075}" type="datetime1">
              <a:rPr lang="da-DK" smtClean="0"/>
              <a:t>11-09-2018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9006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5C9111BC-9E0B-450B-A082-C99364F4DBA0}" type="datetime1">
              <a:rPr lang="da-DK" smtClean="0"/>
              <a:t>11-09-2018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Baggrund"/>
          <p:cNvSpPr/>
          <p:nvPr userDrawn="1"/>
        </p:nvSpPr>
        <p:spPr bwMode="auto">
          <a:xfrm>
            <a:off x="1838" y="0"/>
            <a:ext cx="12190161" cy="685800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25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79388"/>
            <a:ext cx="11830050" cy="6498612"/>
          </a:xfrm>
          <a:noFill/>
        </p:spPr>
        <p:txBody>
          <a:bodyPr tIns="936000" anchor="ctr" anchorCtr="0"/>
          <a:lstStyle>
            <a:lvl1pPr marL="0" indent="0" algn="ctr">
              <a:buNone/>
              <a:defRPr sz="1400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4779149"/>
            <a:ext cx="11255000" cy="1897875"/>
          </a:xfrm>
          <a:solidFill>
            <a:schemeClr val="tx2">
              <a:alpha val="80000"/>
            </a:schemeClr>
          </a:solidFill>
        </p:spPr>
        <p:txBody>
          <a:bodyPr lIns="234000" tIns="234000" rIns="2970000" bIns="23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Skriv kontaktdata</a:t>
            </a: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2651488" y="2723166"/>
            <a:ext cx="2495549" cy="5257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b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900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September 2017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20" name="AutoShape 4"/>
          <p:cNvSpPr>
            <a:spLocks/>
          </p:cNvSpPr>
          <p:nvPr userDrawn="1"/>
        </p:nvSpPr>
        <p:spPr bwMode="gray">
          <a:xfrm>
            <a:off x="-1958975" y="180974"/>
            <a:ext cx="1871662" cy="12668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billeder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på den aktuelle side og 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gitter og hjælpelinjer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defTabSz="457200">
              <a:lnSpc>
                <a:spcPct val="108000"/>
              </a:lnSpc>
              <a:spcBef>
                <a:spcPts val="600"/>
              </a:spcBef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Vis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tegnehjælpelinjer på skærmen</a:t>
            </a:r>
          </a:p>
          <a:p>
            <a:pPr algn="r" defTabSz="457200">
              <a:lnSpc>
                <a:spcPct val="108000"/>
              </a:lnSpc>
              <a:spcBef>
                <a:spcPts val="600"/>
              </a:spcBef>
              <a:buFontTx/>
              <a:buNone/>
              <a:tabLst>
                <a:tab pos="177800" algn="l"/>
              </a:tabLst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3.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OK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9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9334800" y="6098400"/>
            <a:ext cx="2145600" cy="406800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00" b="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da-DK" dirty="0"/>
              <a:t>D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fld id="{08A64016-8E5D-4DD6-9A2F-3571A6DEDF84}" type="datetime1">
              <a:rPr lang="da-DK" smtClean="0"/>
              <a:t>11-09-2018</a:t>
            </a:fld>
            <a:endParaRPr lang="da-DK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1513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6850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870067" y="593367"/>
            <a:ext cx="1042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870067" y="1536633"/>
            <a:ext cx="10426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397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ctrTitle"/>
          </p:nvPr>
        </p:nvSpPr>
        <p:spPr>
          <a:xfrm>
            <a:off x="852900" y="992767"/>
            <a:ext cx="10443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8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69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69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69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69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69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69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69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69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1"/>
          </p:nvPr>
        </p:nvSpPr>
        <p:spPr>
          <a:xfrm>
            <a:off x="852900" y="3778833"/>
            <a:ext cx="10443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21917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754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438339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047924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657509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267093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876678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4459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564800" y="2867800"/>
            <a:ext cx="11118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0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8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8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8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8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8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8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8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8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04999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792967" y="593367"/>
            <a:ext cx="10503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3733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792967" y="1536633"/>
            <a:ext cx="4956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6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6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6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6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6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6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6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212426"/>
              </a:buClr>
              <a:buSzPts val="1400"/>
              <a:buFont typeface="Montserrat"/>
              <a:buNone/>
              <a:defRPr sz="16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4853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6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6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6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6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6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6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6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212426"/>
              </a:buClr>
              <a:buSzPts val="1400"/>
              <a:buFont typeface="Montserrat"/>
              <a:buNone/>
              <a:defRPr sz="16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3672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888800" y="600200"/>
            <a:ext cx="104080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8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64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64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64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64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64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64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64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64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370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8233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736200" y="1742989"/>
            <a:ext cx="5011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0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0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0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0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0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0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0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0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40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ubTitle" idx="1"/>
          </p:nvPr>
        </p:nvSpPr>
        <p:spPr>
          <a:xfrm>
            <a:off x="736200" y="3836200"/>
            <a:ext cx="5011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609585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21917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754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438339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047924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657509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267093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876678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2"/>
          </p:nvPr>
        </p:nvSpPr>
        <p:spPr>
          <a:xfrm>
            <a:off x="6388485" y="965432"/>
            <a:ext cx="5116000" cy="6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4315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977303" y="4440267"/>
            <a:ext cx="103192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609585" marR="0" lvl="0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133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marR="0" lvl="5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marR="0" lvl="6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marR="0" lvl="7" indent="-304792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marR="0" lvl="8" indent="-304792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212426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20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82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722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64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560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09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8B71A-3D6E-4ED4-AD6E-0FA6C807B13E}" type="datetimeFigureOut">
              <a:rPr lang="da-DK" smtClean="0"/>
              <a:t>11-09-2018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022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 descr="U:\Moderniseringsstyrelsen\Jobs\3589_Koncernfaelles skabelonloesning i FM styrelser\Received\Work\MODST_Logo.emf">
            <a:extLst>
              <a:ext uri="{FF2B5EF4-FFF2-40B4-BE49-F238E27FC236}">
                <a16:creationId xmlns:a16="http://schemas.microsoft.com/office/drawing/2014/main" id="{F007EA09-6085-4607-A0DB-293B2B242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04" y="6096948"/>
            <a:ext cx="2154321" cy="4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361840"/>
            <a:ext cx="10785475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667" y="1449388"/>
            <a:ext cx="10784483" cy="446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-2400944" y="6015004"/>
            <a:ext cx="2282411" cy="8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 tekst i sidefod</a:t>
            </a:r>
          </a:p>
          <a:p>
            <a:pPr algn="r">
              <a:lnSpc>
                <a:spcPct val="108000"/>
              </a:lnSpc>
              <a:spcBef>
                <a:spcPts val="600"/>
              </a:spcBef>
            </a:pP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i top menuen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Sidehoved og Sidefod</a:t>
            </a:r>
            <a: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a-DK" sz="900" b="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Skriv titel på præsentation ind i tekstfeltet</a:t>
            </a:r>
            <a:b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da-DK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Tryk </a:t>
            </a:r>
            <a:r>
              <a:rPr lang="da-DK" sz="900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Anvend på alle</a:t>
            </a:r>
            <a:endParaRPr lang="da-DK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D84A845D-5FA2-4868-A3F2-DBCE384A7523}" type="datetime1">
              <a:rPr lang="da-DK" smtClean="0"/>
              <a:t>11-09-2018</a:t>
            </a:fld>
            <a:endParaRPr lang="da-DK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029600" y="6385399"/>
            <a:ext cx="3794400" cy="33395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3" name="Slide Number Placeholder 5 (FAST)"/>
          <p:cNvSpPr txBox="1">
            <a:spLocks/>
          </p:cNvSpPr>
          <p:nvPr/>
        </p:nvSpPr>
        <p:spPr>
          <a:xfrm>
            <a:off x="702668" y="6385399"/>
            <a:ext cx="279770" cy="356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010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cap="none" baseline="0">
          <a:solidFill>
            <a:srgbClr val="031D5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216000" indent="-21600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8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800">
          <a:solidFill>
            <a:schemeClr val="tx1"/>
          </a:solidFill>
          <a:latin typeface="+mn-lt"/>
        </a:defRPr>
      </a:lvl2pPr>
      <a:lvl3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759600" indent="-252000" algn="l" rtl="0" eaLnBrk="1" fontAlgn="base" hangingPunct="1">
        <a:lnSpc>
          <a:spcPct val="10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2">
          <p15:clr>
            <a:srgbClr val="F26B43"/>
          </p15:clr>
        </p15:guide>
        <p15:guide id="2" pos="7236">
          <p15:clr>
            <a:srgbClr val="F26B43"/>
          </p15:clr>
        </p15:guide>
        <p15:guide id="4" orient="horz" pos="913">
          <p15:clr>
            <a:srgbClr val="F26B43"/>
          </p15:clr>
        </p15:guide>
        <p15:guide id="5" orient="horz" pos="3725">
          <p15:clr>
            <a:srgbClr val="F26B43"/>
          </p15:clr>
        </p15:guide>
        <p15:guide id="6" pos="113">
          <p15:clr>
            <a:srgbClr val="A4A3A4"/>
          </p15:clr>
        </p15:guide>
        <p15:guide id="7" orient="horz" pos="113">
          <p15:clr>
            <a:srgbClr val="A4A3A4"/>
          </p15:clr>
        </p15:guide>
        <p15:guide id="8" pos="7565">
          <p15:clr>
            <a:srgbClr val="A4A3A4"/>
          </p15:clr>
        </p15:guide>
        <p15:guide id="9" orient="horz" pos="4206">
          <p15:clr>
            <a:srgbClr val="A4A3A4"/>
          </p15:clr>
        </p15:guide>
        <p15:guide id="10" orient="horz" pos="2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5702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8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8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8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8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8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8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8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8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280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5702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12426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12426"/>
              </a:buClr>
              <a:buSzPts val="1400"/>
              <a:buFont typeface="Montserrat"/>
              <a:buNone/>
              <a:defRPr sz="1400" b="0" i="0" u="none" strike="noStrike" cap="none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78767" y="5965227"/>
            <a:ext cx="1905200" cy="38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1449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75PjdqfilUocMEO2sxTxwX2dDhuckOSO3YYB55EXYOE/edit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mtClean="0"/>
              <a:t>Regnskabs-ERFA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mtClean="0"/>
              <a:t>Videndeling og Networking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91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3772" y="5972311"/>
            <a:ext cx="1266800" cy="3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/>
          <p:nvPr/>
        </p:nvSpPr>
        <p:spPr>
          <a:xfrm>
            <a:off x="8847433" y="4182900"/>
            <a:ext cx="2452800" cy="1578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8646833" y="2987700"/>
            <a:ext cx="2854000" cy="11952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9623367" y="3710200"/>
            <a:ext cx="840800" cy="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MCB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9" name="Google Shape;169;p27"/>
          <p:cNvSpPr/>
          <p:nvPr/>
        </p:nvSpPr>
        <p:spPr>
          <a:xfrm>
            <a:off x="1997800" y="490533"/>
            <a:ext cx="4450464" cy="1641024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" name="Google Shape;170;p27"/>
          <p:cNvSpPr/>
          <p:nvPr/>
        </p:nvSpPr>
        <p:spPr>
          <a:xfrm>
            <a:off x="8963400" y="4281000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9052567" y="4289633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VUC webshop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2" name="Google Shape;172;p27"/>
          <p:cNvSpPr/>
          <p:nvPr/>
        </p:nvSpPr>
        <p:spPr>
          <a:xfrm>
            <a:off x="8963400" y="4807100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27"/>
          <p:cNvSpPr txBox="1"/>
          <p:nvPr/>
        </p:nvSpPr>
        <p:spPr>
          <a:xfrm>
            <a:off x="9052567" y="4815733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MP (backend)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8963400" y="5297267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9052567" y="5305900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Betalingsgate (QP)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2602367" y="4182900"/>
            <a:ext cx="2452800" cy="1578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2401767" y="2987700"/>
            <a:ext cx="2854000" cy="11952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3378300" y="3710200"/>
            <a:ext cx="840800" cy="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VUC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27"/>
          <p:cNvSpPr/>
          <p:nvPr/>
        </p:nvSpPr>
        <p:spPr>
          <a:xfrm>
            <a:off x="2718333" y="4281000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2807500" y="4289633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Ludus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27"/>
          <p:cNvSpPr/>
          <p:nvPr/>
        </p:nvSpPr>
        <p:spPr>
          <a:xfrm>
            <a:off x="2718333" y="4807100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2807500" y="4815733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Navision Stat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27"/>
          <p:cNvSpPr/>
          <p:nvPr/>
        </p:nvSpPr>
        <p:spPr>
          <a:xfrm>
            <a:off x="2718333" y="5297267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2807500" y="5305900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Bank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3282133" y="972133"/>
            <a:ext cx="16928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Internet	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86" name="Google Shape;186;p27"/>
          <p:cNvCxnSpPr>
            <a:stCxn id="172" idx="2"/>
            <a:endCxn id="179" idx="4"/>
          </p:cNvCxnSpPr>
          <p:nvPr/>
        </p:nvCxnSpPr>
        <p:spPr>
          <a:xfrm rot="10800000">
            <a:off x="4974600" y="4495100"/>
            <a:ext cx="398880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" name="Google Shape;187;p27"/>
          <p:cNvCxnSpPr>
            <a:endCxn id="183" idx="4"/>
          </p:cNvCxnSpPr>
          <p:nvPr/>
        </p:nvCxnSpPr>
        <p:spPr>
          <a:xfrm rot="10800000">
            <a:off x="4974733" y="5511267"/>
            <a:ext cx="3988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8" name="Google Shape;188;p27"/>
          <p:cNvSpPr txBox="1"/>
          <p:nvPr/>
        </p:nvSpPr>
        <p:spPr>
          <a:xfrm rot="435013">
            <a:off x="5407932" y="4389413"/>
            <a:ext cx="3337485" cy="527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Kursist info + betalingsinfo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5708033" y="5092700"/>
            <a:ext cx="2621200" cy="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Betaling 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133767" y="4584267"/>
            <a:ext cx="1480400" cy="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53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3772" y="5972311"/>
            <a:ext cx="1266800" cy="3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8"/>
          <p:cNvSpPr/>
          <p:nvPr/>
        </p:nvSpPr>
        <p:spPr>
          <a:xfrm>
            <a:off x="8847433" y="4182900"/>
            <a:ext cx="2452800" cy="1578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28"/>
          <p:cNvSpPr/>
          <p:nvPr/>
        </p:nvSpPr>
        <p:spPr>
          <a:xfrm>
            <a:off x="8646833" y="2987700"/>
            <a:ext cx="2854000" cy="11952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9623367" y="3710200"/>
            <a:ext cx="840800" cy="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MCB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28"/>
          <p:cNvSpPr/>
          <p:nvPr/>
        </p:nvSpPr>
        <p:spPr>
          <a:xfrm>
            <a:off x="8963400" y="4281000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9052567" y="4289633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VUC webshop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28"/>
          <p:cNvSpPr/>
          <p:nvPr/>
        </p:nvSpPr>
        <p:spPr>
          <a:xfrm>
            <a:off x="8963400" y="4807100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9052567" y="4815733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MP (backend)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/>
          <p:nvPr/>
        </p:nvSpPr>
        <p:spPr>
          <a:xfrm>
            <a:off x="8963400" y="5297267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9052567" y="5305900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Betalingsgate (QP)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205;p28"/>
          <p:cNvSpPr/>
          <p:nvPr/>
        </p:nvSpPr>
        <p:spPr>
          <a:xfrm>
            <a:off x="2602367" y="4182900"/>
            <a:ext cx="2452800" cy="1578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6" name="Google Shape;206;p28"/>
          <p:cNvSpPr/>
          <p:nvPr/>
        </p:nvSpPr>
        <p:spPr>
          <a:xfrm>
            <a:off x="2401767" y="2987700"/>
            <a:ext cx="2854000" cy="11952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3378300" y="3710200"/>
            <a:ext cx="840800" cy="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VUC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/>
          <p:nvPr/>
        </p:nvSpPr>
        <p:spPr>
          <a:xfrm>
            <a:off x="2718333" y="4281000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2807500" y="4289633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Ludus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2718333" y="4807100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2807500" y="4815733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Navision Stat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/>
          <p:nvPr/>
        </p:nvSpPr>
        <p:spPr>
          <a:xfrm>
            <a:off x="2718333" y="5297267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2807500" y="5305900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Bank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 rot="-2076">
            <a:off x="5412833" y="4310401"/>
            <a:ext cx="3311200" cy="7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export fra backend til navision til postering af hold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15" name="Google Shape;215;p28"/>
          <p:cNvCxnSpPr>
            <a:endCxn id="210" idx="4"/>
          </p:cNvCxnSpPr>
          <p:nvPr/>
        </p:nvCxnSpPr>
        <p:spPr>
          <a:xfrm flipH="1">
            <a:off x="4974733" y="5003100"/>
            <a:ext cx="4078000" cy="1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6" name="Google Shape;216;p28"/>
          <p:cNvSpPr/>
          <p:nvPr/>
        </p:nvSpPr>
        <p:spPr>
          <a:xfrm>
            <a:off x="2158148" y="5030200"/>
            <a:ext cx="571033" cy="499467"/>
          </a:xfrm>
          <a:custGeom>
            <a:avLst/>
            <a:gdLst/>
            <a:ahLst/>
            <a:cxnLst/>
            <a:rect l="l" t="t" r="r" b="b"/>
            <a:pathLst>
              <a:path w="17131" h="14984" extrusionOk="0">
                <a:moveTo>
                  <a:pt x="16863" y="14984"/>
                </a:moveTo>
                <a:cubicBezTo>
                  <a:pt x="14054" y="13691"/>
                  <a:pt x="-39" y="9721"/>
                  <a:pt x="6" y="7224"/>
                </a:cubicBezTo>
                <a:cubicBezTo>
                  <a:pt x="51" y="4727"/>
                  <a:pt x="14277" y="1204"/>
                  <a:pt x="17131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Google Shape;217;p28"/>
          <p:cNvSpPr txBox="1"/>
          <p:nvPr/>
        </p:nvSpPr>
        <p:spPr>
          <a:xfrm>
            <a:off x="276467" y="4746900"/>
            <a:ext cx="17304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Afstemning af betaling 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870067" y="593367"/>
            <a:ext cx="1042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a"/>
              <a:t>Muligheder for brug af data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80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>
            <a:spLocks noGrp="1"/>
          </p:cNvSpPr>
          <p:nvPr>
            <p:ph type="title"/>
          </p:nvPr>
        </p:nvSpPr>
        <p:spPr>
          <a:xfrm>
            <a:off x="870067" y="593367"/>
            <a:ext cx="1042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a"/>
              <a:t>Data eksempel - Eksport</a:t>
            </a:r>
            <a:endParaRPr/>
          </a:p>
        </p:txBody>
      </p:sp>
      <p:sp>
        <p:nvSpPr>
          <p:cNvPr id="224" name="Google Shape;224;p29"/>
          <p:cNvSpPr txBox="1">
            <a:spLocks noGrp="1"/>
          </p:cNvSpPr>
          <p:nvPr>
            <p:ph type="body" idx="1"/>
          </p:nvPr>
        </p:nvSpPr>
        <p:spPr>
          <a:xfrm>
            <a:off x="882600" y="1079167"/>
            <a:ext cx="10426800" cy="4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spcBef>
                <a:spcPts val="2133"/>
              </a:spcBef>
              <a:buClr>
                <a:srgbClr val="000000"/>
              </a:buClr>
              <a:buChar char="●"/>
            </a:pPr>
            <a:r>
              <a:rPr lang="da">
                <a:solidFill>
                  <a:srgbClr val="000000"/>
                </a:solidFill>
              </a:rPr>
              <a:t>Adgang </a:t>
            </a:r>
            <a:endParaRPr>
              <a:solidFill>
                <a:srgbClr val="000000"/>
              </a:solidFill>
            </a:endParaRPr>
          </a:p>
          <a:p>
            <a:pPr indent="-423323">
              <a:buClr>
                <a:srgbClr val="000000"/>
              </a:buClr>
              <a:buChar char="●"/>
            </a:pPr>
            <a:r>
              <a:rPr lang="da">
                <a:solidFill>
                  <a:srgbClr val="000000"/>
                </a:solidFill>
              </a:rPr>
              <a:t>Muligheder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25" name="Google Shape;22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3772" y="5972311"/>
            <a:ext cx="1266800" cy="3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467" y="2494167"/>
            <a:ext cx="7638616" cy="42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5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870067" y="593367"/>
            <a:ext cx="1042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a"/>
              <a:t>Data eksempel - Betalinger</a:t>
            </a:r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1"/>
          </p:nvPr>
        </p:nvSpPr>
        <p:spPr>
          <a:xfrm>
            <a:off x="882600" y="1079167"/>
            <a:ext cx="10426800" cy="4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spcBef>
                <a:spcPts val="2133"/>
              </a:spcBef>
              <a:buClr>
                <a:srgbClr val="000000"/>
              </a:buClr>
              <a:buChar char="●"/>
            </a:pPr>
            <a:r>
              <a:rPr lang="da">
                <a:solidFill>
                  <a:schemeClr val="dk1"/>
                </a:solidFill>
              </a:rPr>
              <a:t>Overførsel af tilmeldinger der er betalte til Navision</a:t>
            </a:r>
            <a:endParaRPr>
              <a:solidFill>
                <a:schemeClr val="dk1"/>
              </a:solidFill>
            </a:endParaRPr>
          </a:p>
          <a:p>
            <a:pPr indent="-423323">
              <a:buClr>
                <a:schemeClr val="dk1"/>
              </a:buClr>
              <a:buChar char="●"/>
            </a:pPr>
            <a:r>
              <a:rPr lang="da">
                <a:solidFill>
                  <a:schemeClr val="dk1"/>
                </a:solidFill>
              </a:rPr>
              <a:t>Postering af “omsætning” per fagtype</a:t>
            </a:r>
            <a:endParaRPr>
              <a:solidFill>
                <a:schemeClr val="dk1"/>
              </a:solidFill>
            </a:endParaRPr>
          </a:p>
          <a:p>
            <a:pPr indent="-423323">
              <a:buClr>
                <a:srgbClr val="000000"/>
              </a:buClr>
              <a:buChar char="●"/>
            </a:pPr>
            <a:r>
              <a:rPr lang="da" u="sng">
                <a:solidFill>
                  <a:srgbClr val="000000"/>
                </a:solidFill>
                <a:hlinkClick r:id="rId3"/>
              </a:rPr>
              <a:t>Afstemning </a:t>
            </a:r>
            <a:r>
              <a:rPr lang="da">
                <a:solidFill>
                  <a:srgbClr val="000000"/>
                </a:solidFill>
              </a:rPr>
              <a:t>af DANKORT! betaling (Dorthe Kristensen - Aarhus VUC) </a:t>
            </a:r>
            <a:endParaRPr>
              <a:solidFill>
                <a:srgbClr val="000000"/>
              </a:solidFill>
            </a:endParaRPr>
          </a:p>
          <a:p>
            <a:pPr indent="-423323">
              <a:buClr>
                <a:srgbClr val="000000"/>
              </a:buClr>
              <a:buChar char="●"/>
            </a:pPr>
            <a:r>
              <a:rPr lang="da">
                <a:solidFill>
                  <a:srgbClr val="000000"/>
                </a:solidFill>
              </a:rPr>
              <a:t>Internationale kort betalinger - laves manuelt</a:t>
            </a:r>
            <a:endParaRPr>
              <a:solidFill>
                <a:srgbClr val="000000"/>
              </a:solidFill>
            </a:endParaRPr>
          </a:p>
          <a:p>
            <a:pPr indent="-423323">
              <a:buClr>
                <a:srgbClr val="000000"/>
              </a:buClr>
              <a:buChar char="●"/>
            </a:pPr>
            <a:r>
              <a:rPr lang="da">
                <a:solidFill>
                  <a:srgbClr val="000000"/>
                </a:solidFill>
              </a:rPr>
              <a:t>Hvad med MobilePay?</a:t>
            </a:r>
            <a:endParaRPr>
              <a:solidFill>
                <a:srgbClr val="000000"/>
              </a:solidFill>
            </a:endParaRPr>
          </a:p>
          <a:p>
            <a:pPr indent="0">
              <a:spcBef>
                <a:spcPts val="2133"/>
              </a:spcBef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33" name="Google Shape;23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3772" y="5972311"/>
            <a:ext cx="1266800" cy="3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3500" y="3918232"/>
            <a:ext cx="12191997" cy="1786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2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870067" y="593367"/>
            <a:ext cx="1042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a"/>
              <a:t>Data eksempel - Betalinger</a:t>
            </a:r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body" idx="1"/>
          </p:nvPr>
        </p:nvSpPr>
        <p:spPr>
          <a:xfrm>
            <a:off x="882600" y="1079167"/>
            <a:ext cx="10426800" cy="4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spcBef>
                <a:spcPts val="2133"/>
              </a:spcBef>
              <a:buClr>
                <a:srgbClr val="000000"/>
              </a:buClr>
              <a:buChar char="●"/>
            </a:pPr>
            <a:r>
              <a:rPr lang="da">
                <a:solidFill>
                  <a:schemeClr val="dk1"/>
                </a:solidFill>
              </a:rPr>
              <a:t>Data Backend</a:t>
            </a:r>
            <a:endParaRPr>
              <a:solidFill>
                <a:schemeClr val="dk1"/>
              </a:solidFill>
            </a:endParaRPr>
          </a:p>
          <a:p>
            <a:pPr indent="-423323">
              <a:buClr>
                <a:schemeClr val="dk1"/>
              </a:buClr>
              <a:buChar char="●"/>
            </a:pPr>
            <a:r>
              <a:rPr lang="da">
                <a:solidFill>
                  <a:schemeClr val="dk1"/>
                </a:solidFill>
              </a:rPr>
              <a:t>Data Bank</a:t>
            </a:r>
            <a:endParaRPr>
              <a:solidFill>
                <a:schemeClr val="dk1"/>
              </a:solidFill>
            </a:endParaRPr>
          </a:p>
          <a:p>
            <a:pPr indent="-423323">
              <a:buClr>
                <a:schemeClr val="dk1"/>
              </a:buClr>
              <a:buChar char="●"/>
            </a:pPr>
            <a:r>
              <a:rPr lang="da">
                <a:solidFill>
                  <a:schemeClr val="dk1"/>
                </a:solidFill>
              </a:rPr>
              <a:t>Data Navision</a:t>
            </a:r>
            <a:endParaRPr>
              <a:solidFill>
                <a:schemeClr val="dk1"/>
              </a:solidFill>
            </a:endParaRPr>
          </a:p>
          <a:p>
            <a:pPr indent="0">
              <a:spcBef>
                <a:spcPts val="2133"/>
              </a:spcBef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3772" y="5972311"/>
            <a:ext cx="1266800" cy="3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4300" y="2870134"/>
            <a:ext cx="8757365" cy="389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1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870067" y="593367"/>
            <a:ext cx="1042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a"/>
              <a:t>Data eksempel - Export Ansøgninger</a:t>
            </a:r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body" idx="1"/>
          </p:nvPr>
        </p:nvSpPr>
        <p:spPr>
          <a:xfrm>
            <a:off x="870067" y="1288400"/>
            <a:ext cx="10426800" cy="4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2133"/>
              </a:spcBef>
            </a:pPr>
            <a:r>
              <a:rPr lang="da">
                <a:solidFill>
                  <a:srgbClr val="000000"/>
                </a:solidFill>
              </a:rPr>
              <a:t>	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49" name="Google Shape;24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3772" y="5972311"/>
            <a:ext cx="1266800" cy="37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134" y="1989501"/>
            <a:ext cx="11906597" cy="483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2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title"/>
          </p:nvPr>
        </p:nvSpPr>
        <p:spPr>
          <a:xfrm>
            <a:off x="870067" y="593367"/>
            <a:ext cx="1042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a"/>
              <a:t>Potentiale</a:t>
            </a:r>
            <a:endParaRPr/>
          </a:p>
        </p:txBody>
      </p:sp>
      <p:sp>
        <p:nvSpPr>
          <p:cNvPr id="256" name="Google Shape;256;p33"/>
          <p:cNvSpPr txBox="1">
            <a:spLocks noGrp="1"/>
          </p:cNvSpPr>
          <p:nvPr>
            <p:ph type="body" idx="1"/>
          </p:nvPr>
        </p:nvSpPr>
        <p:spPr>
          <a:xfrm>
            <a:off x="870067" y="1186200"/>
            <a:ext cx="10426800" cy="4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spcBef>
                <a:spcPts val="2133"/>
              </a:spcBef>
              <a:buClr>
                <a:schemeClr val="dk1"/>
              </a:buClr>
              <a:buFont typeface="Arial"/>
              <a:buChar char="●"/>
            </a:pPr>
            <a:r>
              <a:rPr lang="da" sz="1867">
                <a:solidFill>
                  <a:schemeClr val="dk1"/>
                </a:solidFill>
              </a:rPr>
              <a:t>Dataforædling til egen eksport /funktioner</a:t>
            </a:r>
            <a:endParaRPr sz="1867">
              <a:solidFill>
                <a:schemeClr val="dk1"/>
              </a:solidFill>
            </a:endParaRPr>
          </a:p>
          <a:p>
            <a:pPr marL="609585" lvl="1" indent="-118530">
              <a:buClr>
                <a:schemeClr val="dk1"/>
              </a:buClr>
              <a:buChar char="○"/>
            </a:pPr>
            <a:r>
              <a:rPr lang="da">
                <a:solidFill>
                  <a:schemeClr val="dk1"/>
                </a:solidFill>
              </a:rPr>
              <a:t> Eksempel: Nemmere kopiering af transaktioner til Navision (opsætning eller fil)</a:t>
            </a:r>
            <a:endParaRPr>
              <a:solidFill>
                <a:schemeClr val="dk1"/>
              </a:solidFill>
            </a:endParaRPr>
          </a:p>
          <a:p>
            <a:pPr marL="609585" lvl="1" indent="-118530">
              <a:buClr>
                <a:schemeClr val="dk1"/>
              </a:buClr>
              <a:buChar char="○"/>
            </a:pPr>
            <a:r>
              <a:rPr lang="da">
                <a:solidFill>
                  <a:schemeClr val="dk1"/>
                </a:solidFill>
              </a:rPr>
              <a:t> Returnering af betalinger fra betalingsgate via Backend (lette arbejdsgang)</a:t>
            </a:r>
            <a:endParaRPr>
              <a:solidFill>
                <a:schemeClr val="dk1"/>
              </a:solidFill>
            </a:endParaRPr>
          </a:p>
          <a:p>
            <a:pPr indent="-423323">
              <a:spcBef>
                <a:spcPts val="2133"/>
              </a:spcBef>
              <a:buClr>
                <a:schemeClr val="dk1"/>
              </a:buClr>
              <a:buFont typeface="Arial"/>
              <a:buChar char="●"/>
            </a:pPr>
            <a:r>
              <a:rPr lang="da" sz="1867">
                <a:solidFill>
                  <a:schemeClr val="dk1"/>
                </a:solidFill>
              </a:rPr>
              <a:t>Udstilling af data i webservices (API) til brug i Navision</a:t>
            </a:r>
            <a:endParaRPr sz="1867">
              <a:solidFill>
                <a:schemeClr val="dk1"/>
              </a:solidFill>
            </a:endParaRPr>
          </a:p>
          <a:p>
            <a:pPr marL="609585" lvl="1" indent="-118530">
              <a:buClr>
                <a:schemeClr val="dk1"/>
              </a:buClr>
              <a:buChar char="○"/>
            </a:pPr>
            <a:r>
              <a:rPr lang="da">
                <a:solidFill>
                  <a:schemeClr val="dk1"/>
                </a:solidFill>
              </a:rPr>
              <a:t> Udfordring: Kræver hvert VUC laver integration med API og Nav. stat</a:t>
            </a:r>
            <a:endParaRPr>
              <a:solidFill>
                <a:schemeClr val="dk1"/>
              </a:solidFill>
            </a:endParaRPr>
          </a:p>
          <a:p>
            <a:pPr marL="609585" lvl="1" indent="-118530">
              <a:buClr>
                <a:schemeClr val="dk1"/>
              </a:buClr>
              <a:buChar char="○"/>
            </a:pPr>
            <a:r>
              <a:rPr lang="da">
                <a:solidFill>
                  <a:schemeClr val="dk1"/>
                </a:solidFill>
              </a:rPr>
              <a:t> Eksempel API med alle tilmeldinger / Kursister</a:t>
            </a:r>
            <a:endParaRPr>
              <a:solidFill>
                <a:schemeClr val="dk1"/>
              </a:solidFill>
            </a:endParaRPr>
          </a:p>
          <a:p>
            <a:pPr indent="-423323">
              <a:spcBef>
                <a:spcPts val="2133"/>
              </a:spcBef>
              <a:buClr>
                <a:schemeClr val="dk1"/>
              </a:buClr>
              <a:buFont typeface="Arial"/>
              <a:buChar char="●"/>
            </a:pPr>
            <a:r>
              <a:rPr lang="da" sz="1867">
                <a:solidFill>
                  <a:schemeClr val="dk1"/>
                </a:solidFill>
              </a:rPr>
              <a:t>Udvikle integration til Navistion stat API</a:t>
            </a:r>
            <a:endParaRPr sz="1867">
              <a:solidFill>
                <a:schemeClr val="dk1"/>
              </a:solidFill>
            </a:endParaRPr>
          </a:p>
          <a:p>
            <a:pPr marL="609585" lvl="1" indent="-118530">
              <a:buClr>
                <a:schemeClr val="dk1"/>
              </a:buClr>
              <a:buChar char="○"/>
            </a:pPr>
            <a:r>
              <a:rPr lang="da">
                <a:solidFill>
                  <a:schemeClr val="dk1"/>
                </a:solidFill>
              </a:rPr>
              <a:t> Udfordring: Kræver ensrettede arbejdsgange i VUC’ere som bruger løsning</a:t>
            </a:r>
            <a:endParaRPr>
              <a:solidFill>
                <a:schemeClr val="dk1"/>
              </a:solidFill>
            </a:endParaRPr>
          </a:p>
          <a:p>
            <a:pPr marL="609585" lvl="1" indent="-118530">
              <a:buClr>
                <a:schemeClr val="dk1"/>
              </a:buClr>
              <a:buChar char="○"/>
            </a:pPr>
            <a:r>
              <a:rPr lang="da">
                <a:solidFill>
                  <a:schemeClr val="dk1"/>
                </a:solidFill>
              </a:rPr>
              <a:t> Eksempel: MCB overfører alle tilmeldinger /kursister  til Navision</a:t>
            </a: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</a:pP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</a:pPr>
            <a:endParaRPr sz="1867">
              <a:solidFill>
                <a:srgbClr val="000000"/>
              </a:solidFill>
            </a:endParaRPr>
          </a:p>
        </p:txBody>
      </p:sp>
      <p:pic>
        <p:nvPicPr>
          <p:cNvPr id="257" name="Google Shape;25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3772" y="5972311"/>
            <a:ext cx="1266800" cy="3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7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>
            <a:spLocks noGrp="1"/>
          </p:cNvSpPr>
          <p:nvPr>
            <p:ph type="title"/>
          </p:nvPr>
        </p:nvSpPr>
        <p:spPr>
          <a:xfrm>
            <a:off x="870067" y="593367"/>
            <a:ext cx="1042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a"/>
              <a:t>Potentiale</a:t>
            </a:r>
            <a:endParaRPr/>
          </a:p>
        </p:txBody>
      </p:sp>
      <p:sp>
        <p:nvSpPr>
          <p:cNvPr id="263" name="Google Shape;263;p34"/>
          <p:cNvSpPr txBox="1">
            <a:spLocks noGrp="1"/>
          </p:cNvSpPr>
          <p:nvPr>
            <p:ph type="body" idx="1"/>
          </p:nvPr>
        </p:nvSpPr>
        <p:spPr>
          <a:xfrm>
            <a:off x="870067" y="1186200"/>
            <a:ext cx="10426800" cy="4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spcBef>
                <a:spcPts val="2133"/>
              </a:spcBef>
              <a:buClr>
                <a:schemeClr val="dk1"/>
              </a:buClr>
              <a:buFont typeface="Arial"/>
              <a:buChar char="●"/>
            </a:pPr>
            <a:r>
              <a:rPr lang="da" sz="1867">
                <a:solidFill>
                  <a:schemeClr val="dk1"/>
                </a:solidFill>
              </a:rPr>
              <a:t>Er der andet data ?</a:t>
            </a:r>
            <a:endParaRPr sz="1867">
              <a:solidFill>
                <a:schemeClr val="dk1"/>
              </a:solidFill>
            </a:endParaRPr>
          </a:p>
          <a:p>
            <a:pPr indent="-423323">
              <a:spcBef>
                <a:spcPts val="2133"/>
              </a:spcBef>
              <a:buClr>
                <a:schemeClr val="dk1"/>
              </a:buClr>
              <a:buFont typeface="Arial"/>
              <a:buChar char="●"/>
            </a:pPr>
            <a:r>
              <a:rPr lang="da" sz="1867">
                <a:solidFill>
                  <a:schemeClr val="dk1"/>
                </a:solidFill>
              </a:rPr>
              <a:t>Er der enighed om brug af data?</a:t>
            </a:r>
            <a:endParaRPr sz="1867">
              <a:solidFill>
                <a:schemeClr val="dk1"/>
              </a:solidFill>
            </a:endParaRPr>
          </a:p>
          <a:p>
            <a:pPr indent="-423323">
              <a:spcBef>
                <a:spcPts val="2133"/>
              </a:spcBef>
              <a:buClr>
                <a:schemeClr val="dk1"/>
              </a:buClr>
              <a:buFont typeface="Arial"/>
              <a:buChar char="●"/>
            </a:pPr>
            <a:r>
              <a:rPr lang="da" sz="1867">
                <a:solidFill>
                  <a:schemeClr val="dk1"/>
                </a:solidFill>
              </a:rPr>
              <a:t>Spørgsmål og kommentarer?</a:t>
            </a:r>
            <a:endParaRPr sz="1867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</a:pPr>
            <a:endParaRPr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</a:pPr>
            <a:endParaRPr sz="1867">
              <a:solidFill>
                <a:srgbClr val="000000"/>
              </a:solidFill>
            </a:endParaRPr>
          </a:p>
        </p:txBody>
      </p:sp>
      <p:pic>
        <p:nvPicPr>
          <p:cNvPr id="264" name="Google Shape;26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3772" y="5972311"/>
            <a:ext cx="1266800" cy="3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90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"/>
          <p:cNvSpPr txBox="1">
            <a:spLocks noGrp="1"/>
          </p:cNvSpPr>
          <p:nvPr>
            <p:ph type="title"/>
          </p:nvPr>
        </p:nvSpPr>
        <p:spPr>
          <a:xfrm>
            <a:off x="870067" y="593367"/>
            <a:ext cx="10426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270" name="Google Shape;270;p35"/>
          <p:cNvSpPr txBox="1">
            <a:spLocks noGrp="1"/>
          </p:cNvSpPr>
          <p:nvPr>
            <p:ph type="body" idx="1"/>
          </p:nvPr>
        </p:nvSpPr>
        <p:spPr>
          <a:xfrm>
            <a:off x="870067" y="1536633"/>
            <a:ext cx="10426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endParaRPr/>
          </a:p>
        </p:txBody>
      </p:sp>
      <p:pic>
        <p:nvPicPr>
          <p:cNvPr id="271" name="Google Shape;2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601" y="0"/>
            <a:ext cx="10321844" cy="6734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3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Navision stat og persondataforordningen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41412" y="1712422"/>
            <a:ext cx="9905999" cy="4555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Indlæg fra Stine Hommel-Hansen – partner i MCB. </a:t>
            </a:r>
          </a:p>
          <a:p>
            <a:pPr marL="0" indent="0">
              <a:buNone/>
            </a:pPr>
            <a:r>
              <a:rPr lang="da-DK" i="1" dirty="0"/>
              <a:t>Hvordan har man; og hvordan vil man forsat implementere persondataforordningen/GDPR i Navision Stat? 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6" b="96485" l="10000" r="90000">
                        <a14:foregroundMark x1="64773" y1="41576" x2="66955" y2="43879"/>
                        <a14:foregroundMark x1="85636" y1="26000" x2="85227" y2="39152"/>
                        <a14:foregroundMark x1="85955" y1="37576" x2="83818" y2="55636"/>
                        <a14:foregroundMark x1="83500" y1="23394" x2="85727" y2="25576"/>
                        <a14:foregroundMark x1="83818" y1="22545" x2="85318" y2="24000"/>
                        <a14:foregroundMark x1="85409" y1="24000" x2="86045" y2="24667"/>
                        <a14:foregroundMark x1="73864" y1="32182" x2="68909" y2="35636"/>
                        <a14:foregroundMark x1="76682" y1="13152" x2="79318" y2="13879"/>
                        <a14:foregroundMark x1="62545" y1="17576" x2="57955" y2="27030"/>
                        <a14:foregroundMark x1="38318" y1="20848" x2="56591" y2="18970"/>
                        <a14:foregroundMark x1="41318" y1="10667" x2="59455" y2="17939"/>
                        <a14:foregroundMark x1="57455" y1="10788" x2="65727" y2="9576"/>
                        <a14:foregroundMark x1="65500" y1="6727" x2="68273" y2="12424"/>
                        <a14:foregroundMark x1="69773" y1="9636" x2="73409" y2="10242"/>
                        <a14:foregroundMark x1="74182" y1="10606" x2="74909" y2="10848"/>
                        <a14:foregroundMark x1="23318" y1="12788" x2="20682" y2="22909"/>
                        <a14:foregroundMark x1="23318" y1="12424" x2="21864" y2="14606"/>
                        <a14:foregroundMark x1="20455" y1="20545" x2="20136" y2="25455"/>
                        <a14:foregroundMark x1="31273" y1="18121" x2="30682" y2="25636"/>
                        <a14:foregroundMark x1="23636" y1="27394" x2="23545" y2="37515"/>
                        <a14:foregroundMark x1="20727" y1="25697" x2="18864" y2="32727"/>
                        <a14:foregroundMark x1="18000" y1="28121" x2="19136" y2="30970"/>
                        <a14:foregroundMark x1="20273" y1="25879" x2="17955" y2="27758"/>
                        <a14:foregroundMark x1="17818" y1="27697" x2="17455" y2="35152"/>
                        <a14:foregroundMark x1="17955" y1="28242" x2="17409" y2="30121"/>
                        <a14:foregroundMark x1="17636" y1="27939" x2="17182" y2="29818"/>
                        <a14:foregroundMark x1="17091" y1="30061" x2="17227" y2="34485"/>
                        <a14:foregroundMark x1="17182" y1="34545" x2="17409" y2="35818"/>
                        <a14:foregroundMark x1="17045" y1="34848" x2="17682" y2="37030"/>
                        <a14:foregroundMark x1="20773" y1="52970" x2="20773" y2="63091"/>
                        <a14:foregroundMark x1="20409" y1="53030" x2="20409" y2="56727"/>
                        <a14:foregroundMark x1="20545" y1="63273" x2="20545" y2="72606"/>
                        <a14:foregroundMark x1="20545" y1="72848" x2="20682" y2="82909"/>
                        <a14:foregroundMark x1="20545" y1="82424" x2="21000" y2="86848"/>
                        <a14:foregroundMark x1="27955" y1="93030" x2="27955" y2="93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069558"/>
            <a:ext cx="2155824" cy="16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Velkomst V/Hella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Hvem er med i dag?</a:t>
            </a:r>
          </a:p>
          <a:p>
            <a:r>
              <a:rPr lang="da-DK" dirty="0" smtClean="0"/>
              <a:t>Baggrund for dagen</a:t>
            </a:r>
          </a:p>
          <a:p>
            <a:r>
              <a:rPr lang="da-DK" dirty="0" smtClean="0"/>
              <a:t>Mål for dagen</a:t>
            </a:r>
          </a:p>
          <a:p>
            <a:endParaRPr lang="da-DK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011" y="1201469"/>
            <a:ext cx="3214254" cy="43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1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4BE1DE6A-40DA-497E-944E-3289C3D25E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07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407D6B-380F-4599-BE9E-CAAF00F5FA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September 2018</a:t>
            </a:r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42F744C-8C67-4CCA-9228-D2A3E4C3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Navision Stat og persondataforordningen 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FD27F4-4FE4-4BC9-9C30-2A317D7DD9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147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smtClean="0"/>
              <a:t>Hvad vil jeg tale om i dag? 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02667" y="1449388"/>
            <a:ext cx="10784483" cy="4715916"/>
          </a:xfrm>
        </p:spPr>
        <p:txBody>
          <a:bodyPr/>
          <a:lstStyle/>
          <a:p>
            <a:r>
              <a:rPr lang="da-DK" dirty="0" smtClean="0"/>
              <a:t>Hvem er jeg?</a:t>
            </a:r>
          </a:p>
          <a:p>
            <a:r>
              <a:rPr lang="da-DK" dirty="0" smtClean="0"/>
              <a:t>Den nye EU Persondataforordning – Hvorfor skal vi bruge nye regler?</a:t>
            </a:r>
          </a:p>
          <a:p>
            <a:r>
              <a:rPr lang="da-DK" dirty="0" smtClean="0"/>
              <a:t>EU har sendt et budskab vi skal overholde!</a:t>
            </a:r>
          </a:p>
          <a:p>
            <a:r>
              <a:rPr lang="da-DK" dirty="0"/>
              <a:t>R</a:t>
            </a:r>
            <a:r>
              <a:rPr lang="da-DK" dirty="0" smtClean="0"/>
              <a:t>etten til at blive glemt, retten til </a:t>
            </a:r>
            <a:r>
              <a:rPr lang="da-DK" dirty="0" err="1" smtClean="0"/>
              <a:t>dataportering</a:t>
            </a:r>
            <a:r>
              <a:rPr lang="da-DK" dirty="0" smtClean="0"/>
              <a:t> og retten til indsigt, i forhold til Navision Stat</a:t>
            </a:r>
          </a:p>
          <a:p>
            <a:r>
              <a:rPr lang="da-DK" dirty="0" smtClean="0"/>
              <a:t>Hvor har Navision Stat hjemmel?</a:t>
            </a:r>
          </a:p>
          <a:p>
            <a:r>
              <a:rPr lang="da-DK" dirty="0" smtClean="0"/>
              <a:t>Navision Stat og persondata</a:t>
            </a:r>
          </a:p>
          <a:p>
            <a:r>
              <a:rPr lang="da-DK" dirty="0" smtClean="0"/>
              <a:t>Hvilke tiltag er implementeret i Navision Stat i dag? (Rapport)</a:t>
            </a:r>
          </a:p>
          <a:p>
            <a:r>
              <a:rPr lang="da-DK" dirty="0" smtClean="0"/>
              <a:t>Hvilke tiltag er vi i gang med at implementeret i Navision Stat</a:t>
            </a:r>
          </a:p>
          <a:p>
            <a:r>
              <a:rPr lang="da-DK" dirty="0" smtClean="0"/>
              <a:t>Spørgsmål vi ofte skal svare på</a:t>
            </a:r>
          </a:p>
          <a:p>
            <a:r>
              <a:rPr lang="da-DK" dirty="0" smtClean="0"/>
              <a:t>Spørgsmål fra salen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smtClean="0"/>
              <a:t>Hvem er jeg?</a:t>
            </a:r>
            <a:endParaRPr lang="da-DK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Jeg hedder Stine Hommel-Hansen</a:t>
            </a:r>
          </a:p>
          <a:p>
            <a:r>
              <a:rPr lang="da-DK" dirty="0" smtClean="0"/>
              <a:t>Jeg har arbejdet i Navision Stat teamet i 13 år  (Økonomistyrelsen/Moderniseringsstyrelsen)</a:t>
            </a:r>
          </a:p>
          <a:p>
            <a:endParaRPr lang="da-DK" dirty="0" smtClean="0"/>
          </a:p>
          <a:p>
            <a:r>
              <a:rPr lang="da-DK" dirty="0" smtClean="0"/>
              <a:t>I vinters blev jeg ansvarlig for GDPR for systemerne Navision Stat, </a:t>
            </a:r>
            <a:r>
              <a:rPr lang="da-DK" dirty="0" err="1" smtClean="0"/>
              <a:t>IndFak</a:t>
            </a:r>
            <a:r>
              <a:rPr lang="da-DK" dirty="0" smtClean="0"/>
              <a:t> og RejsUd mv</a:t>
            </a:r>
            <a:endParaRPr lang="da-DK" dirty="0"/>
          </a:p>
          <a:p>
            <a:r>
              <a:rPr lang="da-DK" dirty="0" smtClean="0"/>
              <a:t>I foråret blev jeg tovholder for kontoret (CSY) på GDPR/Sikkerhed (SKS, SB, BMDB, NS, NS BAM, NS REG TOOL, </a:t>
            </a:r>
            <a:r>
              <a:rPr lang="da-DK" dirty="0" err="1" smtClean="0"/>
              <a:t>IndFak</a:t>
            </a:r>
            <a:r>
              <a:rPr lang="da-DK" dirty="0" smtClean="0"/>
              <a:t> og RejsUd)</a:t>
            </a:r>
          </a:p>
          <a:p>
            <a:r>
              <a:rPr lang="da-DK" dirty="0" smtClean="0"/>
              <a:t>Ansvarlig for implementering af processer der følger i kølvandet på ikrafttrædelsen af den nye EU persondataforordning 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36891" y="6323877"/>
            <a:ext cx="373027" cy="1714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80101F-5742-4645-B1C0-D6AFABF6C92F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5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smtClean="0"/>
              <a:t>Den nye EU persondataforordning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– hvorfor skal vi bruge nye regler?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02667" y="1449388"/>
            <a:ext cx="10784483" cy="4643908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da-DK" sz="2000" b="1" dirty="0" smtClean="0"/>
              <a:t>Ensartede regler i EU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a-DK" sz="20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b="1" dirty="0" smtClean="0"/>
              <a:t>Menneskerettigheder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sz="2000" dirty="0" smtClean="0"/>
              <a:t>Forordningen skal bidrage til, at privatlivets fred sikres bedst muligt (</a:t>
            </a:r>
            <a:r>
              <a:rPr lang="da-DK" sz="2000" i="1" dirty="0" smtClean="0"/>
              <a:t>skærpet beskyttelse af fysiske personer</a:t>
            </a:r>
            <a:r>
              <a:rPr lang="da-DK" sz="2000" dirty="0" smtClean="0"/>
              <a:t>)</a:t>
            </a:r>
            <a:endParaRPr lang="da-DK" sz="20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b="1" dirty="0" smtClean="0"/>
              <a:t>Den teknologiske udvikling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sz="2000" dirty="0" smtClean="0"/>
              <a:t>IT-branchen udvikler sig meget hurtigt, mens juraen udvikler sig langsomt</a:t>
            </a:r>
            <a:endParaRPr lang="da-DK" sz="20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b="1" dirty="0" err="1" smtClean="0"/>
              <a:t>Cyberkriminalitet</a:t>
            </a:r>
            <a:endParaRPr lang="da-DK" sz="2000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da-DK" sz="2000" dirty="0" smtClean="0"/>
              <a:t>Langt størstedelen af danske virksomhedsledere og It-chefer har været udsat for </a:t>
            </a:r>
            <a:r>
              <a:rPr lang="da-DK" sz="2000" dirty="0" err="1" smtClean="0"/>
              <a:t>cyberkriminalitet</a:t>
            </a:r>
            <a:endParaRPr lang="da-DK" sz="20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b="1" dirty="0" smtClean="0"/>
              <a:t>Økonomisk værdi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sz="2000" dirty="0" smtClean="0"/>
              <a:t>Personoplysninger er meget værdifulde for de fleste selvskaber</a:t>
            </a:r>
            <a:endParaRPr lang="da-DK" sz="2000" dirty="0"/>
          </a:p>
          <a:p>
            <a:pPr marL="237600" lvl="1" indent="0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5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 smtClean="0"/>
              <a:t>EU har sendt et budskab vi skal overholde!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dirty="0" smtClean="0"/>
              <a:t>Når vi som virksomhed bruger andres data, så skal vi </a:t>
            </a:r>
            <a:r>
              <a:rPr lang="da-DK" sz="2800" b="1" dirty="0" smtClean="0"/>
              <a:t>have en god grund</a:t>
            </a:r>
          </a:p>
          <a:p>
            <a:pPr marL="457200" indent="-457200">
              <a:buFont typeface="+mj-lt"/>
              <a:buAutoNum type="arabicPeriod"/>
            </a:pPr>
            <a:endParaRPr lang="da-DK" dirty="0" smtClean="0"/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Når vi bruger andre menneskers data, så </a:t>
            </a:r>
            <a:r>
              <a:rPr lang="da-DK" sz="2800" b="1" dirty="0" smtClean="0"/>
              <a:t>må vi ikke luske</a:t>
            </a:r>
            <a:r>
              <a:rPr lang="da-DK" dirty="0"/>
              <a:t>, vi skal være åbne om, hvordan vi bruger andres data </a:t>
            </a:r>
          </a:p>
          <a:p>
            <a:pPr marL="457200" indent="-457200">
              <a:buFont typeface="+mj-lt"/>
              <a:buAutoNum type="arabicPeriod"/>
            </a:pPr>
            <a:endParaRPr lang="da-DK" b="1" dirty="0" smtClean="0"/>
          </a:p>
          <a:p>
            <a:pPr marL="457200" indent="-457200">
              <a:buFont typeface="+mj-lt"/>
              <a:buAutoNum type="arabicPeriod"/>
            </a:pPr>
            <a:r>
              <a:rPr lang="da-DK" sz="2800" b="1" dirty="0"/>
              <a:t>Vi må ikke sjuske!</a:t>
            </a:r>
          </a:p>
          <a:p>
            <a:endParaRPr lang="da-DK" b="1" dirty="0" smtClean="0"/>
          </a:p>
          <a:p>
            <a:endParaRPr lang="da-DK" b="1" dirty="0"/>
          </a:p>
          <a:p>
            <a:pPr marL="0" indent="0">
              <a:buNone/>
            </a:pPr>
            <a:r>
              <a:rPr lang="da-DK" b="1" dirty="0" smtClean="0"/>
              <a:t>Lever vi ikke op til dette, så bliver det dyrt!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1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Navision Stat</a:t>
            </a:r>
            <a:r>
              <a:rPr lang="da-DK" dirty="0"/>
              <a:t> </a:t>
            </a:r>
            <a:r>
              <a:rPr lang="da-DK" dirty="0" smtClean="0"/>
              <a:t>og persondata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Navision Stat indeholder som økonomisystem kun almindelige persondata og CPR-data, men ingen følsomme persondata. </a:t>
            </a:r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354889"/>
            <a:ext cx="93154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R</a:t>
            </a:r>
            <a:r>
              <a:rPr lang="da-DK" dirty="0" smtClean="0"/>
              <a:t>etten til at blive glemt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02667" y="1449388"/>
            <a:ext cx="10784483" cy="4643908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Retten </a:t>
            </a:r>
            <a:r>
              <a:rPr lang="da-DK" b="1" dirty="0"/>
              <a:t>til at blive </a:t>
            </a:r>
            <a:r>
              <a:rPr lang="da-DK" b="1" dirty="0" smtClean="0"/>
              <a:t>glemt</a:t>
            </a:r>
          </a:p>
          <a:p>
            <a:pPr marL="0" indent="0">
              <a:buNone/>
            </a:pPr>
            <a:endParaRPr lang="da-DK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dirty="0"/>
              <a:t>Så længe både stamdata og transaktionsdata indgår i regnskabsmateriale, hvor der endnu ikke er gået 5 år, efter at data sidste gang er medgået i regnskabsafslutning, </a:t>
            </a:r>
            <a:r>
              <a:rPr lang="da-DK" sz="2000" dirty="0" smtClean="0"/>
              <a:t>eller hvor en længere frist fremgår af andre bestemmelser, kan </a:t>
            </a:r>
            <a:r>
              <a:rPr lang="da-DK" sz="2000" dirty="0"/>
              <a:t>data ikke slettes jf. Regnskabsbekendtgørelsen § 44. </a:t>
            </a:r>
          </a:p>
          <a:p>
            <a:pPr lvl="1"/>
            <a:endParaRPr lang="da-DK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dirty="0" smtClean="0"/>
              <a:t>Såfremt </a:t>
            </a:r>
            <a:r>
              <a:rPr lang="da-DK" sz="2000" dirty="0"/>
              <a:t>data er ældre end 5 år, kan data slettes via de almindelige slette og datakomprimeringskørsler i Navision Stat for hhv. debitorer, kreditorer, ressourcer, der automatisk inkluderer de underliggende </a:t>
            </a:r>
            <a:r>
              <a:rPr lang="da-DK" sz="2000" dirty="0" smtClean="0"/>
              <a:t>transaktioner. </a:t>
            </a:r>
          </a:p>
          <a:p>
            <a:pPr lvl="1"/>
            <a:endParaRPr lang="da-DK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b="1" dirty="0" smtClean="0"/>
              <a:t>Bemærk: </a:t>
            </a:r>
            <a:r>
              <a:rPr lang="da-DK" sz="2000" dirty="0" smtClean="0"/>
              <a:t>Det vil være teknisk og datakonsistensmæssigt uforsvarligt at slette udvalgte transaktionsdata. </a:t>
            </a:r>
            <a:endParaRPr lang="da-DK" sz="2000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5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R</a:t>
            </a:r>
            <a:r>
              <a:rPr lang="da-DK" dirty="0" smtClean="0"/>
              <a:t>etten </a:t>
            </a:r>
            <a:r>
              <a:rPr lang="da-DK" dirty="0"/>
              <a:t>til </a:t>
            </a:r>
            <a:r>
              <a:rPr lang="da-DK" dirty="0" err="1"/>
              <a:t>dataportering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 smtClean="0"/>
              <a:t>Retten til </a:t>
            </a:r>
            <a:r>
              <a:rPr lang="da-DK" b="1" dirty="0" err="1" smtClean="0"/>
              <a:t>dataportering</a:t>
            </a:r>
            <a:endParaRPr lang="da-DK" b="1" dirty="0" smtClean="0"/>
          </a:p>
          <a:p>
            <a:endParaRPr lang="da-DK" dirty="0" smtClean="0"/>
          </a:p>
          <a:p>
            <a:r>
              <a:rPr lang="da-DK" dirty="0"/>
              <a:t>Retten til </a:t>
            </a:r>
            <a:r>
              <a:rPr lang="da-DK" dirty="0" err="1"/>
              <a:t>d</a:t>
            </a:r>
            <a:r>
              <a:rPr lang="da-DK" dirty="0" err="1" smtClean="0"/>
              <a:t>ataportabilitet</a:t>
            </a:r>
            <a:r>
              <a:rPr lang="da-DK" dirty="0" smtClean="0"/>
              <a:t> </a:t>
            </a:r>
            <a:r>
              <a:rPr lang="da-DK" dirty="0"/>
              <a:t>finder jf. databeskyttelsesforordningens artikel 20 stk. 3 ikke anvendelse på behandling, der henhører under offentlig myndighedsudøvelse og gælder derfor ikke for Navision Stat. </a:t>
            </a:r>
          </a:p>
          <a:p>
            <a:endParaRPr lang="da-DK" dirty="0" smtClean="0"/>
          </a:p>
          <a:p>
            <a:r>
              <a:rPr lang="da-DK" dirty="0"/>
              <a:t>Hvis man, på trods af ovenstående, skulle blive mødt om et krav om kopiering – men UDEN sletning af udgangsdata – kan dette imødekommes ved en afvikling af Navision Stat rapporten Persondata registreret pr. CPR-nummer med option ‘Udlæsning til Excel’.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Retten til indsigt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/>
              <a:t>Retten til indsigt</a:t>
            </a:r>
          </a:p>
          <a:p>
            <a:endParaRPr lang="da-DK" dirty="0" smtClean="0"/>
          </a:p>
          <a:p>
            <a:r>
              <a:rPr lang="da-DK" dirty="0" smtClean="0"/>
              <a:t>Indsigtsretten fordrer, at en borger, medarbejder eller anden samarbejdspart kan kræve at få fuld indsigt i de data, der er registreret på personens CPR-nummer. </a:t>
            </a:r>
          </a:p>
          <a:p>
            <a:endParaRPr lang="da-DK" dirty="0" smtClean="0"/>
          </a:p>
          <a:p>
            <a:r>
              <a:rPr lang="da-DK" dirty="0" smtClean="0"/>
              <a:t>Disse data kan udtrækkes via den nye NS9.0 rapport ‘Persondata registreret pr. CPR-nummer’.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Hvor har Navision Stat hjemmel?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(Stats) Regnskabsloven:</a:t>
            </a:r>
          </a:p>
          <a:p>
            <a:pPr marL="0" indent="0">
              <a:buNone/>
            </a:pPr>
            <a:r>
              <a:rPr lang="da-DK" dirty="0" smtClean="0"/>
              <a:t>https</a:t>
            </a:r>
            <a:r>
              <a:rPr lang="da-DK" dirty="0"/>
              <a:t>://www.retsinformation.dk/Forms/R0710.aspx?id=57058 </a:t>
            </a:r>
          </a:p>
          <a:p>
            <a:endParaRPr lang="da-DK" dirty="0" smtClean="0"/>
          </a:p>
          <a:p>
            <a:r>
              <a:rPr lang="da-DK" dirty="0" smtClean="0"/>
              <a:t>Bogføringsloven: 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https://www.retsinformation.dk/Forms/R0710.aspx?id=27298 </a:t>
            </a:r>
          </a:p>
          <a:p>
            <a:endParaRPr lang="da-DK" dirty="0" smtClean="0"/>
          </a:p>
          <a:p>
            <a:r>
              <a:rPr lang="da-DK" dirty="0" smtClean="0"/>
              <a:t>Regnskabsbekendtgørelsen: 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https://www.retsinformation.dk/Forms/R0710.aspx?id=135281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7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Dagens program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 </a:t>
            </a:r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1204842" y="462992"/>
            <a:ext cx="977913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540385" algn="r"/>
                <a:tab pos="900430" algn="r"/>
                <a:tab pos="1314450" algn="l"/>
              </a:tabLst>
            </a:pPr>
            <a:endParaRPr lang="da-DK" sz="1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tabLst>
                <a:tab pos="540385" algn="r"/>
                <a:tab pos="900430" algn="r"/>
                <a:tab pos="1314450" algn="l"/>
              </a:tabLst>
            </a:pPr>
            <a:endParaRPr lang="da-DK" sz="1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tabLst>
                <a:tab pos="540385" algn="r"/>
                <a:tab pos="900430" algn="r"/>
                <a:tab pos="1314450" algn="l"/>
              </a:tabLst>
            </a:pPr>
            <a:endParaRPr lang="da-DK" sz="1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tabLst>
                <a:tab pos="540385" algn="r"/>
                <a:tab pos="900430" algn="r"/>
                <a:tab pos="1314450" algn="l"/>
              </a:tabLst>
            </a:pPr>
            <a:endParaRPr lang="da-DK" sz="1600" dirty="0"/>
          </a:p>
          <a:p>
            <a:pPr>
              <a:lnSpc>
                <a:spcPct val="150000"/>
              </a:lnSpc>
              <a:tabLst>
                <a:tab pos="540385" algn="r"/>
                <a:tab pos="900430" algn="r"/>
                <a:tab pos="1314450" algn="l"/>
              </a:tabLst>
            </a:pPr>
            <a:r>
              <a:rPr lang="da-DK" sz="1600" dirty="0"/>
              <a:t>Kl. 09.30		Ankomst og morgenmad</a:t>
            </a:r>
          </a:p>
          <a:p>
            <a:pPr>
              <a:lnSpc>
                <a:spcPct val="150000"/>
              </a:lnSpc>
              <a:tabLst>
                <a:tab pos="540385" algn="r"/>
                <a:tab pos="900430" algn="r"/>
                <a:tab pos="1314450" algn="l"/>
              </a:tabLst>
            </a:pPr>
            <a:r>
              <a:rPr lang="da-DK" sz="1600" dirty="0" smtClean="0"/>
              <a:t>kl</a:t>
            </a:r>
            <a:r>
              <a:rPr lang="da-DK" sz="1600" dirty="0"/>
              <a:t>. 	10:00		Velkomst </a:t>
            </a:r>
            <a:r>
              <a:rPr lang="da-DK" sz="1600" dirty="0" smtClean="0"/>
              <a:t>v/sekretariatschef Hella Helvig Jensen</a:t>
            </a:r>
          </a:p>
          <a:p>
            <a:pPr>
              <a:lnSpc>
                <a:spcPct val="150000"/>
              </a:lnSpc>
              <a:tabLst>
                <a:tab pos="540385" algn="r"/>
                <a:tab pos="900430" algn="r"/>
                <a:tab pos="1314450" algn="l"/>
              </a:tabLst>
            </a:pPr>
            <a:r>
              <a:rPr lang="da-DK" sz="1600" dirty="0" smtClean="0"/>
              <a:t>kl</a:t>
            </a:r>
            <a:r>
              <a:rPr lang="da-DK" sz="1600" dirty="0"/>
              <a:t>.	</a:t>
            </a:r>
            <a:r>
              <a:rPr lang="da-DK" sz="1600" dirty="0" smtClean="0"/>
              <a:t> 10:15 </a:t>
            </a:r>
            <a:r>
              <a:rPr lang="da-DK" sz="1600" dirty="0"/>
              <a:t>		</a:t>
            </a:r>
            <a:r>
              <a:rPr lang="da-DK" sz="1600" dirty="0" smtClean="0"/>
              <a:t>Indlæg fra Bo Hedegaard, Partner i MCB</a:t>
            </a:r>
            <a:endParaRPr lang="da-DK" sz="1600" dirty="0"/>
          </a:p>
          <a:p>
            <a:pPr>
              <a:lnSpc>
                <a:spcPct val="150000"/>
              </a:lnSpc>
              <a:tabLst>
                <a:tab pos="540385" algn="r"/>
                <a:tab pos="900430" algn="r"/>
                <a:tab pos="1314450" algn="l"/>
              </a:tabLst>
            </a:pPr>
            <a:r>
              <a:rPr lang="da-DK" sz="1600" dirty="0"/>
              <a:t>kl. </a:t>
            </a:r>
            <a:r>
              <a:rPr lang="da-DK" sz="1600" dirty="0" smtClean="0"/>
              <a:t>11:00</a:t>
            </a:r>
            <a:r>
              <a:rPr lang="da-DK" sz="1600" dirty="0"/>
              <a:t>		</a:t>
            </a:r>
            <a:r>
              <a:rPr lang="da-DK" sz="1600" dirty="0" smtClean="0"/>
              <a:t>Indlæg fra Stine Hommel-Hansen, systemkonsulent Navision Stat</a:t>
            </a:r>
            <a:endParaRPr lang="da-DK" sz="1600" dirty="0"/>
          </a:p>
          <a:p>
            <a:pPr>
              <a:lnSpc>
                <a:spcPct val="150000"/>
              </a:lnSpc>
              <a:tabLst>
                <a:tab pos="540385" algn="r"/>
                <a:tab pos="900430" algn="r"/>
                <a:tab pos="1314450" algn="l"/>
              </a:tabLst>
            </a:pPr>
            <a:r>
              <a:rPr lang="da-DK" sz="1600" dirty="0"/>
              <a:t>kl. 	</a:t>
            </a:r>
            <a:r>
              <a:rPr lang="da-DK" sz="1600" dirty="0" smtClean="0"/>
              <a:t>12:00</a:t>
            </a:r>
            <a:r>
              <a:rPr lang="da-DK" sz="1600" dirty="0"/>
              <a:t>		</a:t>
            </a:r>
            <a:r>
              <a:rPr lang="da-DK" sz="1600" dirty="0" smtClean="0"/>
              <a:t>Frokost</a:t>
            </a:r>
            <a:endParaRPr lang="da-DK" sz="1600" dirty="0"/>
          </a:p>
          <a:p>
            <a:pPr>
              <a:lnSpc>
                <a:spcPct val="150000"/>
              </a:lnSpc>
              <a:tabLst>
                <a:tab pos="540385" algn="r"/>
                <a:tab pos="900430" algn="r"/>
                <a:tab pos="1314450" algn="l"/>
              </a:tabLst>
            </a:pPr>
            <a:r>
              <a:rPr lang="da-DK" sz="1600" dirty="0"/>
              <a:t>Kl. </a:t>
            </a:r>
            <a:r>
              <a:rPr lang="da-DK" sz="1600" dirty="0" smtClean="0"/>
              <a:t>13.00</a:t>
            </a:r>
            <a:r>
              <a:rPr lang="da-DK" sz="1600" dirty="0"/>
              <a:t>		Videndeling i </a:t>
            </a:r>
            <a:r>
              <a:rPr lang="da-DK" sz="1600" dirty="0" smtClean="0"/>
              <a:t>grupper</a:t>
            </a:r>
          </a:p>
          <a:p>
            <a:pPr>
              <a:lnSpc>
                <a:spcPct val="150000"/>
              </a:lnSpc>
              <a:tabLst>
                <a:tab pos="540385" algn="r"/>
                <a:tab pos="900430" algn="r"/>
                <a:tab pos="1314450" algn="l"/>
              </a:tabLst>
            </a:pPr>
            <a:r>
              <a:rPr lang="da-DK" sz="1600" dirty="0" smtClean="0"/>
              <a:t>kl</a:t>
            </a:r>
            <a:r>
              <a:rPr lang="da-DK" sz="1600" dirty="0"/>
              <a:t>. 	</a:t>
            </a:r>
            <a:r>
              <a:rPr lang="da-DK" sz="1600" dirty="0" smtClean="0"/>
              <a:t>14:30</a:t>
            </a:r>
            <a:r>
              <a:rPr lang="da-DK" sz="1600" dirty="0"/>
              <a:t>	  	Pause - Kaffe og kage</a:t>
            </a:r>
          </a:p>
          <a:p>
            <a:pPr indent="-1090295">
              <a:lnSpc>
                <a:spcPct val="150000"/>
              </a:lnSpc>
              <a:tabLst>
                <a:tab pos="540385" algn="r"/>
                <a:tab pos="900430" algn="r"/>
                <a:tab pos="1314450" algn="l"/>
              </a:tabLst>
            </a:pPr>
            <a:r>
              <a:rPr lang="da-DK" sz="1600" dirty="0"/>
              <a:t>kl.	</a:t>
            </a:r>
            <a:r>
              <a:rPr lang="da-DK" sz="1600" dirty="0" smtClean="0"/>
              <a:t>14:45</a:t>
            </a:r>
            <a:r>
              <a:rPr lang="da-DK" sz="1600" dirty="0"/>
              <a:t>		</a:t>
            </a:r>
            <a:r>
              <a:rPr lang="da-DK" sz="1600" dirty="0" smtClean="0"/>
              <a:t>Videndeling fortsat                                                                       </a:t>
            </a:r>
            <a:endParaRPr lang="da-DK" sz="1600" dirty="0"/>
          </a:p>
          <a:p>
            <a:pPr indent="-1090295">
              <a:lnSpc>
                <a:spcPct val="150000"/>
              </a:lnSpc>
              <a:tabLst>
                <a:tab pos="540385" algn="r"/>
                <a:tab pos="900430" algn="r"/>
                <a:tab pos="1314450" algn="l"/>
              </a:tabLst>
            </a:pPr>
            <a:r>
              <a:rPr lang="da-DK" sz="1600" dirty="0"/>
              <a:t>kl.	</a:t>
            </a:r>
            <a:r>
              <a:rPr lang="da-DK" sz="1600" dirty="0" smtClean="0"/>
              <a:t>15:45</a:t>
            </a:r>
            <a:r>
              <a:rPr lang="da-DK" sz="1600" dirty="0"/>
              <a:t>		</a:t>
            </a:r>
            <a:r>
              <a:rPr lang="da-DK" sz="1600" dirty="0" smtClean="0"/>
              <a:t>Opsamling på dagen</a:t>
            </a:r>
            <a:endParaRPr lang="da-DK" sz="1600" dirty="0"/>
          </a:p>
          <a:p>
            <a:pPr>
              <a:lnSpc>
                <a:spcPct val="150000"/>
              </a:lnSpc>
              <a:tabLst>
                <a:tab pos="540385" algn="r"/>
                <a:tab pos="900430" algn="r"/>
                <a:tab pos="1314450" algn="l"/>
              </a:tabLst>
            </a:pPr>
            <a:r>
              <a:rPr lang="da-DK" sz="1600" dirty="0"/>
              <a:t>kl.	16:00		Tak for i dag </a:t>
            </a:r>
            <a:r>
              <a:rPr lang="da-DK" sz="1600" dirty="0">
                <a:sym typeface="Wingdings" panose="05000000000000000000" pitchFamily="2" charset="2"/>
              </a:rPr>
              <a:t>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13693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Hvilke tiltag har vi foretaget i Navision Stat?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02667" y="1449388"/>
            <a:ext cx="10784483" cy="4715916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Udviklet en rapport ‘Persondata registreret pr. CPR-nummer’</a:t>
            </a:r>
            <a:r>
              <a:rPr lang="da-DK" dirty="0" smtClean="0"/>
              <a:t> </a:t>
            </a:r>
            <a:r>
              <a:rPr lang="da-DK" b="1" dirty="0" smtClean="0"/>
              <a:t>til NS9.0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dirty="0" smtClean="0"/>
              <a:t>Understøtter myndighedens behov for at løfte kravet om indsigtsret jf. EU persondataforordningen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dirty="0" smtClean="0"/>
              <a:t>Udtrækker alle data for regnskabet, der er tilknyttet det enkelte CPR-nummer, på tværs af stamdata og transaktionsdata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dirty="0" smtClean="0"/>
              <a:t>Debitor, Kreditor, Ressource, Medarbejder (inkl. HR-Medarbejder) og Ansættelsesforhold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dirty="0" smtClean="0"/>
              <a:t>For understøttelse af dokumentations- og </a:t>
            </a:r>
            <a:r>
              <a:rPr lang="da-DK" sz="2000" dirty="0" err="1" smtClean="0"/>
              <a:t>dataporteringskrav</a:t>
            </a:r>
            <a:r>
              <a:rPr lang="da-DK" sz="2000" dirty="0" smtClean="0"/>
              <a:t> så er det muligt at udskrive til PDF og Excel.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dirty="0" smtClean="0"/>
              <a:t>Rapporten er bygget med en side-</a:t>
            </a:r>
            <a:r>
              <a:rPr lang="da-DK" sz="2000" dirty="0" err="1" smtClean="0"/>
              <a:t>nummering</a:t>
            </a:r>
            <a:r>
              <a:rPr lang="da-DK" sz="2000" dirty="0" smtClean="0"/>
              <a:t>, således at det fremgår tydeligt, hvorvidt der er trukket og leveret en komplet rapport.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000" dirty="0" smtClean="0"/>
              <a:t>Visningen er, uanset det valgte filter, ikke udtømmende, såfremt myndigheden holder persondata for CPR-nummeret andre steder end i regnskabet i Navision Stat.  </a:t>
            </a:r>
            <a:endParaRPr lang="da-DK" sz="20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6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1675" y="361840"/>
            <a:ext cx="10785475" cy="546880"/>
          </a:xfrm>
        </p:spPr>
        <p:txBody>
          <a:bodyPr/>
          <a:lstStyle/>
          <a:p>
            <a:pPr algn="ctr"/>
            <a:r>
              <a:rPr lang="da-DK" dirty="0" smtClean="0"/>
              <a:t>Persondata registreret pr. CPR-nummer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980728"/>
            <a:ext cx="1065090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1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74" y="476672"/>
            <a:ext cx="907300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9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60649"/>
            <a:ext cx="1130525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0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Transaktionsdata </a:t>
            </a:r>
            <a:br>
              <a:rPr lang="da-DK" dirty="0" smtClean="0"/>
            </a:br>
            <a:r>
              <a:rPr lang="da-DK" dirty="0" smtClean="0"/>
              <a:t>Debitor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471738"/>
            <a:ext cx="1179988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41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14325"/>
            <a:ext cx="11809413" cy="57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6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Transaktionsdata </a:t>
            </a:r>
            <a:br>
              <a:rPr lang="da-DK" dirty="0" smtClean="0"/>
            </a:br>
            <a:r>
              <a:rPr lang="da-DK" dirty="0" smtClean="0"/>
              <a:t>Kreditor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395538"/>
            <a:ext cx="11761787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702667" y="1449389"/>
            <a:ext cx="10784483" cy="4283868"/>
          </a:xfrm>
        </p:spPr>
        <p:txBody>
          <a:bodyPr/>
          <a:lstStyle/>
          <a:p>
            <a:endParaRPr lang="da-D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042988"/>
            <a:ext cx="1183798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9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Transaktionsdata </a:t>
            </a:r>
            <a:br>
              <a:rPr lang="da-DK" dirty="0" smtClean="0"/>
            </a:br>
            <a:r>
              <a:rPr lang="da-DK" dirty="0" smtClean="0"/>
              <a:t>Ressource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190750"/>
            <a:ext cx="1192371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332656"/>
            <a:ext cx="1144927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Regnskab og den fælles webshop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Indlæg fra Bo Hedegaard – partner i MCB. </a:t>
            </a:r>
          </a:p>
          <a:p>
            <a:r>
              <a:rPr lang="da-DK" smtClean="0"/>
              <a:t>Hvad er mulighederne for regnskabsmedarbejderne i webshoppens backend? </a:t>
            </a:r>
          </a:p>
          <a:p>
            <a:r>
              <a:rPr lang="da-DK" smtClean="0"/>
              <a:t>Hvad er mulighederne og udfordringerne for at lave en automatiseret integration imellem shop og Navision?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26" y="4171955"/>
            <a:ext cx="2836112" cy="189074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9312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04665"/>
            <a:ext cx="11561763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1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628800"/>
            <a:ext cx="11818937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6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76672"/>
            <a:ext cx="1094521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4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Transaktionsdata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Ansættelsesforhold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947863"/>
            <a:ext cx="11752263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1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00325"/>
            <a:ext cx="1174273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9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1675" y="361840"/>
            <a:ext cx="10785475" cy="936000"/>
          </a:xfrm>
        </p:spPr>
        <p:txBody>
          <a:bodyPr/>
          <a:lstStyle/>
          <a:p>
            <a:pPr algn="ctr"/>
            <a:r>
              <a:rPr lang="da-DK" dirty="0" smtClean="0"/>
              <a:t>Forklaring til rapporten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19338"/>
            <a:ext cx="1173321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8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Hvilke tiltag er vi i gang med at implementere?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Pt. er vi er i gang med at udvikle en kørslen, som kan benyttes efter man har taget en kopi af et eksisterende regnskab. </a:t>
            </a:r>
          </a:p>
          <a:p>
            <a:pPr marL="0" indent="0">
              <a:buNone/>
            </a:pPr>
            <a:r>
              <a:rPr lang="da-DK" dirty="0" smtClean="0"/>
              <a:t>Kørslen vil kunne sløre/slette stamdata og transaktionsdata for Debitor, Kreditor, Ressource, Medarbejder (HR Medarbejder) og Ansættelsesforhold.</a:t>
            </a:r>
          </a:p>
          <a:p>
            <a:pPr marL="0" indent="0">
              <a:buNone/>
            </a:pPr>
            <a:r>
              <a:rPr lang="da-DK" dirty="0" smtClean="0"/>
              <a:t>Herefter er det muligt at benytte kopien til test af forskellige problemstillinger uden bekymring om at man spreder personoplysninger, uden en bevidst stillingstagen.</a:t>
            </a:r>
          </a:p>
          <a:p>
            <a:pPr marL="0" indent="0">
              <a:buNone/>
            </a:pPr>
            <a:r>
              <a:rPr lang="da-DK" dirty="0" smtClean="0"/>
              <a:t>Man skal have en specielt rettighedssæt før man kan aktivere kørslen.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04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Spørgsmål vi ofte skal svare på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Er det forbudt at anvende CPR-numre i Navision Stat?</a:t>
            </a:r>
          </a:p>
          <a:p>
            <a:pPr lvl="1"/>
            <a:r>
              <a:rPr lang="da-DK" dirty="0" smtClean="0"/>
              <a:t>Nej, men cpr-nummeret skal angives i det dertil oprettede felt. </a:t>
            </a:r>
          </a:p>
          <a:p>
            <a:r>
              <a:rPr lang="da-DK" dirty="0" smtClean="0"/>
              <a:t>Må der anføres et CPR-nummer på en kreditor der er en rejsekreditor?</a:t>
            </a:r>
          </a:p>
          <a:p>
            <a:pPr lvl="1"/>
            <a:r>
              <a:rPr lang="da-DK" dirty="0" smtClean="0"/>
              <a:t>Ja, men det skal anføres i CPR-nummerfeltet, og </a:t>
            </a:r>
            <a:r>
              <a:rPr lang="da-DK" b="1" i="1" dirty="0" smtClean="0"/>
              <a:t>ikke</a:t>
            </a:r>
            <a:r>
              <a:rPr lang="da-DK" dirty="0" smtClean="0"/>
              <a:t> i kreditornummerfeltet</a:t>
            </a:r>
          </a:p>
          <a:p>
            <a:r>
              <a:rPr lang="da-DK" dirty="0" smtClean="0"/>
              <a:t>Må der udveksles CPR-nummer med lokale fagsystemer?</a:t>
            </a:r>
          </a:p>
          <a:p>
            <a:pPr lvl="1"/>
            <a:r>
              <a:rPr lang="da-DK" dirty="0" smtClean="0"/>
              <a:t>Ja, med mindre at fagsystemet forbyder det</a:t>
            </a:r>
          </a:p>
          <a:p>
            <a:r>
              <a:rPr lang="da-DK" dirty="0" smtClean="0"/>
              <a:t>Må man skrive alt muligt i fritekstfelter? (Navision Stat databaser med eget systemansvar)</a:t>
            </a:r>
          </a:p>
          <a:p>
            <a:pPr lvl="1"/>
            <a:r>
              <a:rPr lang="da-DK" dirty="0" smtClean="0"/>
              <a:t>Nej. Hvis der skrives følsomme persondata eller personhenførbare data i fritekstfelter beregnet til andre formål, fx beskrivelses- og bemærkningslinjefelterne, er det institutionens </a:t>
            </a:r>
            <a:r>
              <a:rPr lang="da-DK" b="1" i="1" dirty="0" smtClean="0"/>
              <a:t>eget ansvar </a:t>
            </a:r>
            <a:r>
              <a:rPr lang="da-DK" dirty="0" smtClean="0"/>
              <a:t>at bygge den nødvendige funktionalitet for begrænsning af adgang og tilhørende logning samt sørge for den korrekte anmeldelse til Datatilsynet.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8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Reklame:</a:t>
            </a:r>
            <a:br>
              <a:rPr lang="da-DK" dirty="0" smtClean="0"/>
            </a:br>
            <a:r>
              <a:rPr lang="da-DK" dirty="0" smtClean="0"/>
              <a:t>En samlet GDPR rapport i LDV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I juni 2018 frigav LDV en indsigtsbegæringsrapport der er udviklet til at hjælpe institutionerne med at fremskaffe de informationer, som er registreret i LDV om den enkelt person.</a:t>
            </a:r>
            <a:endParaRPr lang="da-DK" dirty="0"/>
          </a:p>
          <a:p>
            <a:r>
              <a:rPr lang="da-DK" dirty="0" smtClean="0"/>
              <a:t>For </a:t>
            </a:r>
            <a:r>
              <a:rPr lang="da-DK" dirty="0"/>
              <a:t>at afvikle rapporten skal der angives et CPR nr. på den person, der ønskes oplysninger udleveret for. Rapporten henter oplysninger fra alle de tabeller, hvor CPR nr. indgår som felt, samt i fakturalinjerne fra </a:t>
            </a:r>
            <a:r>
              <a:rPr lang="da-DK" dirty="0" err="1"/>
              <a:t>IndFak</a:t>
            </a:r>
            <a:r>
              <a:rPr lang="da-DK" dirty="0"/>
              <a:t>.</a:t>
            </a:r>
          </a:p>
          <a:p>
            <a:r>
              <a:rPr lang="da-DK" dirty="0"/>
              <a:t>Rapporten viser data for alle </a:t>
            </a:r>
            <a:r>
              <a:rPr lang="da-DK" dirty="0" err="1"/>
              <a:t>LDV’s</a:t>
            </a:r>
            <a:r>
              <a:rPr lang="da-DK" dirty="0"/>
              <a:t> kildesystemer, dvs.: Navision Stat, </a:t>
            </a:r>
            <a:r>
              <a:rPr lang="da-DK" dirty="0" smtClean="0"/>
              <a:t>RejsUd, </a:t>
            </a:r>
            <a:r>
              <a:rPr lang="da-DK" dirty="0" err="1"/>
              <a:t>IndFak</a:t>
            </a:r>
            <a:r>
              <a:rPr lang="da-DK" dirty="0"/>
              <a:t> og SLS.</a:t>
            </a:r>
          </a:p>
          <a:p>
            <a:r>
              <a:rPr lang="da-DK" dirty="0"/>
              <a:t>Rapporten er afgrænset til de datasæt (løngrupper og bogføringskredse), der er med i den pågældende LDV.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AE25ED-097C-4BDC-A7CE-FA97BD9CA3B5}" type="slidenum">
              <a:rPr kumimoji="0" lang="da-DK" sz="9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8000"/>
                </a:lnSpc>
                <a:spcBef>
                  <a:spcPct val="54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da-DK" sz="9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3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Frokost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Velbekomme – vi ses igen kl. 13.00 </a:t>
            </a:r>
            <a:r>
              <a:rPr lang="da-DK" sz="2800" dirty="0" smtClean="0">
                <a:sym typeface="Wingdings" panose="05000000000000000000" pitchFamily="2" charset="2"/>
              </a:rPr>
              <a:t></a:t>
            </a:r>
            <a:endParaRPr lang="da-DK" sz="2800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07" b="97970" l="4297" r="9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57" y="2874764"/>
            <a:ext cx="3987929" cy="30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8333" y="523191"/>
            <a:ext cx="7841600" cy="58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03772" y="5972311"/>
            <a:ext cx="1266800" cy="3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2"/>
          <p:cNvSpPr txBox="1"/>
          <p:nvPr/>
        </p:nvSpPr>
        <p:spPr>
          <a:xfrm>
            <a:off x="-92233" y="1107133"/>
            <a:ext cx="5189600" cy="26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3733" kern="0">
              <a:solidFill>
                <a:srgbClr val="2124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>
              <a:buClr>
                <a:srgbClr val="000000"/>
              </a:buClr>
            </a:pPr>
            <a:r>
              <a:rPr lang="da" sz="3733" kern="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rPr>
              <a:t>Muligheder med Data</a:t>
            </a:r>
            <a:endParaRPr sz="3733" kern="0">
              <a:solidFill>
                <a:srgbClr val="2124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>
              <a:buClr>
                <a:srgbClr val="000000"/>
              </a:buClr>
            </a:pPr>
            <a:r>
              <a:rPr lang="da" sz="3733" kern="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 sz="3733" kern="0">
              <a:solidFill>
                <a:srgbClr val="2124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>
              <a:buClr>
                <a:srgbClr val="000000"/>
              </a:buClr>
            </a:pPr>
            <a:r>
              <a:rPr lang="da" sz="3733" kern="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rPr>
              <a:t>Navision Stat </a:t>
            </a:r>
            <a:endParaRPr sz="3733" kern="0">
              <a:solidFill>
                <a:srgbClr val="2124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>
              <a:buClr>
                <a:srgbClr val="000000"/>
              </a:buClr>
            </a:pPr>
            <a:r>
              <a:rPr lang="da" sz="3733" kern="0">
                <a:solidFill>
                  <a:srgbClr val="212426"/>
                </a:solidFill>
                <a:latin typeface="Montserrat"/>
                <a:ea typeface="Montserrat"/>
                <a:cs typeface="Montserrat"/>
                <a:sym typeface="Montserrat"/>
              </a:rPr>
              <a:t>potentiale (?)</a:t>
            </a:r>
            <a:endParaRPr sz="3733" kern="0">
              <a:solidFill>
                <a:srgbClr val="21242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 defTabSz="1219170">
              <a:buClr>
                <a:srgbClr val="000000"/>
              </a:buClr>
            </a:pPr>
            <a:endParaRPr sz="3733" kern="0">
              <a:solidFill>
                <a:srgbClr val="2124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395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Videndeling i grupper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600" b="1" u="sng" dirty="0" smtClean="0"/>
              <a:t>IDEER til jeres videndeling:</a:t>
            </a:r>
          </a:p>
          <a:p>
            <a:pPr marL="0" indent="0">
              <a:buNone/>
            </a:pPr>
            <a:endParaRPr lang="da-DK" sz="100" b="1" u="sng" dirty="0" smtClean="0"/>
          </a:p>
          <a:p>
            <a:r>
              <a:rPr lang="da-DK" dirty="0" smtClean="0"/>
              <a:t>Ud fra hvad vi har hørt fra Bo – er vi så interesseret i en integration imellem webshop og Navision?</a:t>
            </a:r>
          </a:p>
          <a:p>
            <a:pPr marL="0" indent="0">
              <a:buNone/>
            </a:pPr>
            <a:endParaRPr lang="da-DK" sz="100" dirty="0" smtClean="0"/>
          </a:p>
          <a:p>
            <a:r>
              <a:rPr lang="da-DK" dirty="0" smtClean="0"/>
              <a:t>Hvilke tanker har indlægget fra Navision Stat sat i gang? </a:t>
            </a:r>
          </a:p>
          <a:p>
            <a:endParaRPr lang="da-DK" sz="100" dirty="0" smtClean="0"/>
          </a:p>
          <a:p>
            <a:r>
              <a:rPr lang="da-DK" dirty="0" smtClean="0"/>
              <a:t>Hvilke spørgsmål har I til hinanden om almindelig </a:t>
            </a:r>
            <a:r>
              <a:rPr lang="da-DK" dirty="0" err="1" smtClean="0"/>
              <a:t>best</a:t>
            </a:r>
            <a:r>
              <a:rPr lang="da-DK" dirty="0" smtClean="0"/>
              <a:t> </a:t>
            </a:r>
            <a:r>
              <a:rPr lang="da-DK" dirty="0" err="1" smtClean="0"/>
              <a:t>practice</a:t>
            </a:r>
            <a:r>
              <a:rPr lang="da-DK" dirty="0" smtClean="0"/>
              <a:t> på regnskabsområdet i VUC-sektoren? </a:t>
            </a:r>
          </a:p>
          <a:p>
            <a:endParaRPr lang="da-DK" sz="100" dirty="0" smtClean="0"/>
          </a:p>
          <a:p>
            <a:r>
              <a:rPr lang="da-DK" dirty="0" smtClean="0"/>
              <a:t>Hvilke gode tips har I til jeres kolleger?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77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Kaffe og Kage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 smtClean="0"/>
              <a:t>Velbekomme – vi ses igen kl. 14.45 </a:t>
            </a:r>
            <a:r>
              <a:rPr lang="da-DK" sz="2800" dirty="0" smtClean="0">
                <a:sym typeface="Wingdings" panose="05000000000000000000" pitchFamily="2" charset="2"/>
              </a:rPr>
              <a:t></a:t>
            </a:r>
            <a:endParaRPr lang="da-DK" sz="2800" dirty="0" smtClean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044" y="3098414"/>
            <a:ext cx="4314305" cy="2541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93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Videndeling i grupper -  fortsat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8000" l="4400" r="91400">
                        <a14:backgroundMark x1="22800" y1="31333" x2="22800" y2="31333"/>
                        <a14:backgroundMark x1="23200" y1="33667" x2="23200" y2="33667"/>
                        <a14:backgroundMark x1="35400" y1="24333" x2="35400" y2="24333"/>
                        <a14:backgroundMark x1="56400" y1="24667" x2="56400" y2="24667"/>
                        <a14:backgroundMark x1="67400" y1="30333" x2="67400" y2="30333"/>
                        <a14:backgroundMark x1="77400" y1="46000" x2="77400" y2="46000"/>
                        <a14:backgroundMark x1="74200" y1="40333" x2="74200" y2="40333"/>
                        <a14:backgroundMark x1="56400" y1="67667" x2="56400" y2="67667"/>
                        <a14:backgroundMark x1="70400" y1="61667" x2="70400" y2="61667"/>
                        <a14:backgroundMark x1="34600" y1="68667" x2="34600" y2="68667"/>
                        <a14:backgroundMark x1="25400" y1="73000" x2="25400" y2="73000"/>
                        <a14:backgroundMark x1="18200" y1="65000" x2="18200" y2="65000"/>
                        <a14:backgroundMark x1="31400" y1="68000" x2="31400" y2="68000"/>
                        <a14:backgroundMark x1="44200" y1="22000" x2="44200" y2="22000"/>
                        <a14:backgroundMark x1="21200" y1="76333" x2="21200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50" y="2684833"/>
            <a:ext cx="4657701" cy="27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Opsamling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mtClean="0"/>
              <a:t>Hvad har udbyttet af dagen været?</a:t>
            </a:r>
          </a:p>
          <a:p>
            <a:r>
              <a:rPr lang="da-DK" smtClean="0"/>
              <a:t>Har dagen levet op til forventningerne?</a:t>
            </a:r>
          </a:p>
          <a:p>
            <a:endParaRPr lang="da-DK" smtClean="0"/>
          </a:p>
          <a:p>
            <a:r>
              <a:rPr lang="da-DK" smtClean="0"/>
              <a:t>Tak for i dag </a:t>
            </a:r>
          </a:p>
          <a:p>
            <a:endParaRPr lang="da-DK" dirty="0"/>
          </a:p>
        </p:txBody>
      </p:sp>
      <p:pic>
        <p:nvPicPr>
          <p:cNvPr id="4" name="Pladsholder til indhold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23" y="4200744"/>
            <a:ext cx="2054141" cy="205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870067" y="593367"/>
            <a:ext cx="1042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a"/>
              <a:t>Formål </a:t>
            </a:r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870067" y="1212967"/>
            <a:ext cx="10426800" cy="4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0"/>
            <a:endParaRPr sz="1867">
              <a:solidFill>
                <a:srgbClr val="000000"/>
              </a:solidFill>
            </a:endParaRPr>
          </a:p>
          <a:p>
            <a:pPr indent="-423323">
              <a:spcBef>
                <a:spcPts val="2133"/>
              </a:spcBef>
              <a:buClr>
                <a:schemeClr val="dk1"/>
              </a:buClr>
              <a:buFont typeface="Arial"/>
              <a:buChar char="●"/>
            </a:pPr>
            <a:r>
              <a:rPr lang="da" sz="1867">
                <a:solidFill>
                  <a:schemeClr val="dk1"/>
                </a:solidFill>
              </a:rPr>
              <a:t>Belyse dataflow mellem systemer (Manuelt og automatisk)</a:t>
            </a:r>
            <a:endParaRPr sz="1867">
              <a:solidFill>
                <a:schemeClr val="dk1"/>
              </a:solidFill>
            </a:endParaRPr>
          </a:p>
          <a:p>
            <a:pPr indent="-423323">
              <a:spcBef>
                <a:spcPts val="2133"/>
              </a:spcBef>
              <a:buClr>
                <a:srgbClr val="000000"/>
              </a:buClr>
              <a:buFont typeface="Arial"/>
              <a:buChar char="●"/>
            </a:pPr>
            <a:r>
              <a:rPr lang="da" sz="1867">
                <a:solidFill>
                  <a:srgbClr val="000000"/>
                </a:solidFill>
              </a:rPr>
              <a:t>Sætte deltager i stand til udnytte muligheder for brug af data</a:t>
            </a:r>
            <a:endParaRPr sz="1867">
              <a:solidFill>
                <a:srgbClr val="000000"/>
              </a:solidFill>
            </a:endParaRPr>
          </a:p>
          <a:p>
            <a:pPr indent="-423323">
              <a:spcBef>
                <a:spcPts val="2133"/>
              </a:spcBef>
              <a:buClr>
                <a:srgbClr val="000000"/>
              </a:buClr>
              <a:buFont typeface="Arial"/>
              <a:buChar char="●"/>
            </a:pPr>
            <a:r>
              <a:rPr lang="da" sz="1867">
                <a:solidFill>
                  <a:srgbClr val="000000"/>
                </a:solidFill>
              </a:rPr>
              <a:t>Automatisering/effektivisere dataudveksling med Navision stat</a:t>
            </a:r>
            <a:endParaRPr sz="1867">
              <a:solidFill>
                <a:srgbClr val="000000"/>
              </a:solidFill>
            </a:endParaRPr>
          </a:p>
          <a:p>
            <a:pPr indent="0">
              <a:spcBef>
                <a:spcPts val="2133"/>
              </a:spcBef>
            </a:pPr>
            <a:endParaRPr sz="1867">
              <a:solidFill>
                <a:srgbClr val="000000"/>
              </a:solidFill>
            </a:endParaRPr>
          </a:p>
        </p:txBody>
      </p:sp>
      <p:pic>
        <p:nvPicPr>
          <p:cNvPr id="97" name="Google Shape;9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3772" y="5972311"/>
            <a:ext cx="1266800" cy="3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4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title"/>
          </p:nvPr>
        </p:nvSpPr>
        <p:spPr>
          <a:xfrm>
            <a:off x="870067" y="593367"/>
            <a:ext cx="10426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da"/>
              <a:t>Data og Flow</a:t>
            </a:r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1"/>
          </p:nvPr>
        </p:nvSpPr>
        <p:spPr>
          <a:xfrm>
            <a:off x="870067" y="1186200"/>
            <a:ext cx="10426800" cy="4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spcBef>
                <a:spcPts val="2133"/>
              </a:spcBef>
              <a:buClr>
                <a:schemeClr val="dk1"/>
              </a:buClr>
              <a:buFont typeface="Arial"/>
              <a:buChar char="●"/>
            </a:pPr>
            <a:r>
              <a:rPr lang="da" sz="1867">
                <a:solidFill>
                  <a:schemeClr val="dk1"/>
                </a:solidFill>
              </a:rPr>
              <a:t>Data på tilmelding</a:t>
            </a:r>
            <a:endParaRPr sz="1867">
              <a:solidFill>
                <a:schemeClr val="dk1"/>
              </a:solidFill>
            </a:endParaRPr>
          </a:p>
          <a:p>
            <a:pPr marL="609585" lvl="1" indent="-101597">
              <a:lnSpc>
                <a:spcPct val="100000"/>
              </a:lnSpc>
              <a:buClr>
                <a:schemeClr val="dk1"/>
              </a:buClr>
              <a:buSzPts val="1200"/>
              <a:buChar char="○"/>
            </a:pPr>
            <a:r>
              <a:rPr lang="da" sz="1600">
                <a:solidFill>
                  <a:schemeClr val="dk1"/>
                </a:solidFill>
              </a:rPr>
              <a:t> Persondata (kursist data)</a:t>
            </a:r>
            <a:endParaRPr sz="1600">
              <a:solidFill>
                <a:schemeClr val="dk1"/>
              </a:solidFill>
            </a:endParaRPr>
          </a:p>
          <a:p>
            <a:pPr marL="609585" lvl="1" indent="-101597">
              <a:lnSpc>
                <a:spcPct val="100000"/>
              </a:lnSpc>
              <a:buClr>
                <a:schemeClr val="dk1"/>
              </a:buClr>
              <a:buSzPts val="1200"/>
              <a:buChar char="○"/>
            </a:pPr>
            <a:r>
              <a:rPr lang="da" sz="1600">
                <a:solidFill>
                  <a:schemeClr val="dk1"/>
                </a:solidFill>
              </a:rPr>
              <a:t> Betaling (Transaktion)</a:t>
            </a:r>
            <a:endParaRPr sz="1600">
              <a:solidFill>
                <a:schemeClr val="dk1"/>
              </a:solidFill>
            </a:endParaRPr>
          </a:p>
          <a:p>
            <a:pPr marL="609585" lvl="1" indent="-101597">
              <a:lnSpc>
                <a:spcPct val="100000"/>
              </a:lnSpc>
              <a:buClr>
                <a:schemeClr val="dk1"/>
              </a:buClr>
              <a:buSzPts val="1200"/>
              <a:buChar char="○"/>
            </a:pPr>
            <a:r>
              <a:rPr lang="da" sz="1600">
                <a:solidFill>
                  <a:schemeClr val="dk1"/>
                </a:solidFill>
              </a:rPr>
              <a:t> Fag/hold (ydelse)</a:t>
            </a:r>
            <a:endParaRPr sz="1600">
              <a:solidFill>
                <a:schemeClr val="dk1"/>
              </a:solidFill>
            </a:endParaRPr>
          </a:p>
          <a:p>
            <a:pPr indent="-423323">
              <a:spcBef>
                <a:spcPts val="2133"/>
              </a:spcBef>
              <a:buClr>
                <a:srgbClr val="000000"/>
              </a:buClr>
              <a:buFont typeface="Arial"/>
              <a:buChar char="●"/>
            </a:pPr>
            <a:r>
              <a:rPr lang="da" sz="1867">
                <a:solidFill>
                  <a:srgbClr val="000000"/>
                </a:solidFill>
              </a:rPr>
              <a:t>Systemer</a:t>
            </a:r>
            <a:endParaRPr sz="1867">
              <a:solidFill>
                <a:srgbClr val="000000"/>
              </a:solidFill>
            </a:endParaRPr>
          </a:p>
          <a:p>
            <a:pPr marL="609585" lvl="1" indent="-101597">
              <a:buClr>
                <a:srgbClr val="000000"/>
              </a:buClr>
              <a:buSzPts val="1200"/>
              <a:buChar char="○"/>
            </a:pPr>
            <a:r>
              <a:rPr lang="da" sz="1600">
                <a:solidFill>
                  <a:srgbClr val="000000"/>
                </a:solidFill>
              </a:rPr>
              <a:t> Ludus</a:t>
            </a:r>
            <a:endParaRPr sz="1600">
              <a:solidFill>
                <a:srgbClr val="000000"/>
              </a:solidFill>
            </a:endParaRPr>
          </a:p>
          <a:p>
            <a:pPr marL="609585" lvl="1" indent="-101597">
              <a:buClr>
                <a:srgbClr val="000000"/>
              </a:buClr>
              <a:buSzPts val="1200"/>
              <a:buChar char="○"/>
            </a:pPr>
            <a:r>
              <a:rPr lang="da" sz="1600">
                <a:solidFill>
                  <a:srgbClr val="000000"/>
                </a:solidFill>
              </a:rPr>
              <a:t> Navision stat</a:t>
            </a:r>
            <a:endParaRPr sz="1600">
              <a:solidFill>
                <a:srgbClr val="000000"/>
              </a:solidFill>
            </a:endParaRPr>
          </a:p>
          <a:p>
            <a:pPr marL="609585" lvl="1" indent="-101597">
              <a:buClr>
                <a:srgbClr val="000000"/>
              </a:buClr>
              <a:buSzPts val="1200"/>
              <a:buChar char="○"/>
            </a:pPr>
            <a:r>
              <a:rPr lang="da" sz="1600">
                <a:solidFill>
                  <a:srgbClr val="000000"/>
                </a:solidFill>
              </a:rPr>
              <a:t> Masterpiece (backend)</a:t>
            </a:r>
            <a:endParaRPr sz="1600">
              <a:solidFill>
                <a:srgbClr val="000000"/>
              </a:solidFill>
            </a:endParaRPr>
          </a:p>
          <a:p>
            <a:pPr marL="609585" lvl="1" indent="-101597">
              <a:buClr>
                <a:srgbClr val="000000"/>
              </a:buClr>
              <a:buSzPts val="1200"/>
              <a:buChar char="○"/>
            </a:pPr>
            <a:r>
              <a:rPr lang="da" sz="1600">
                <a:solidFill>
                  <a:srgbClr val="000000"/>
                </a:solidFill>
              </a:rPr>
              <a:t>Betalingsgate</a:t>
            </a:r>
            <a:endParaRPr sz="1600">
              <a:solidFill>
                <a:srgbClr val="000000"/>
              </a:solidFill>
            </a:endParaRPr>
          </a:p>
          <a:p>
            <a:pPr marL="0" indent="0">
              <a:spcBef>
                <a:spcPts val="2133"/>
              </a:spcBef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04" name="Google Shape;10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3772" y="5972311"/>
            <a:ext cx="1266800" cy="37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5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3772" y="5972311"/>
            <a:ext cx="1266800" cy="3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/>
          <p:nvPr/>
        </p:nvSpPr>
        <p:spPr>
          <a:xfrm>
            <a:off x="8847433" y="4182900"/>
            <a:ext cx="2452800" cy="1578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25"/>
          <p:cNvSpPr/>
          <p:nvPr/>
        </p:nvSpPr>
        <p:spPr>
          <a:xfrm>
            <a:off x="8646833" y="2987700"/>
            <a:ext cx="2854000" cy="11952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25"/>
          <p:cNvSpPr txBox="1"/>
          <p:nvPr/>
        </p:nvSpPr>
        <p:spPr>
          <a:xfrm>
            <a:off x="9623367" y="3710200"/>
            <a:ext cx="840800" cy="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MCB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25"/>
          <p:cNvSpPr/>
          <p:nvPr/>
        </p:nvSpPr>
        <p:spPr>
          <a:xfrm>
            <a:off x="1997800" y="490533"/>
            <a:ext cx="4450464" cy="1641024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p25"/>
          <p:cNvSpPr/>
          <p:nvPr/>
        </p:nvSpPr>
        <p:spPr>
          <a:xfrm>
            <a:off x="8963400" y="4281000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9052567" y="4289633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VUC webshop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25"/>
          <p:cNvSpPr/>
          <p:nvPr/>
        </p:nvSpPr>
        <p:spPr>
          <a:xfrm>
            <a:off x="8963400" y="4807100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p25"/>
          <p:cNvSpPr txBox="1"/>
          <p:nvPr/>
        </p:nvSpPr>
        <p:spPr>
          <a:xfrm>
            <a:off x="9052567" y="4815733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MP (backend)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25"/>
          <p:cNvSpPr/>
          <p:nvPr/>
        </p:nvSpPr>
        <p:spPr>
          <a:xfrm>
            <a:off x="8963400" y="5297267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25"/>
          <p:cNvSpPr txBox="1"/>
          <p:nvPr/>
        </p:nvSpPr>
        <p:spPr>
          <a:xfrm>
            <a:off x="9052567" y="5305900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Betalingsgate (QP)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p25"/>
          <p:cNvSpPr/>
          <p:nvPr/>
        </p:nvSpPr>
        <p:spPr>
          <a:xfrm>
            <a:off x="2602367" y="4182900"/>
            <a:ext cx="2452800" cy="1578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2401767" y="2987700"/>
            <a:ext cx="2854000" cy="11952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122;p25"/>
          <p:cNvSpPr txBox="1"/>
          <p:nvPr/>
        </p:nvSpPr>
        <p:spPr>
          <a:xfrm>
            <a:off x="3378300" y="3710200"/>
            <a:ext cx="840800" cy="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VUC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123;p25"/>
          <p:cNvSpPr/>
          <p:nvPr/>
        </p:nvSpPr>
        <p:spPr>
          <a:xfrm>
            <a:off x="2718333" y="4281000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25"/>
          <p:cNvSpPr txBox="1"/>
          <p:nvPr/>
        </p:nvSpPr>
        <p:spPr>
          <a:xfrm>
            <a:off x="2807500" y="4289633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Ludus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25;p25"/>
          <p:cNvSpPr/>
          <p:nvPr/>
        </p:nvSpPr>
        <p:spPr>
          <a:xfrm>
            <a:off x="2718333" y="4807100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26;p25"/>
          <p:cNvSpPr txBox="1"/>
          <p:nvPr/>
        </p:nvSpPr>
        <p:spPr>
          <a:xfrm>
            <a:off x="2807500" y="4815733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Navision Stat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/>
          <p:nvPr/>
        </p:nvSpPr>
        <p:spPr>
          <a:xfrm>
            <a:off x="2718333" y="5297267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28;p25"/>
          <p:cNvSpPr txBox="1"/>
          <p:nvPr/>
        </p:nvSpPr>
        <p:spPr>
          <a:xfrm>
            <a:off x="2807500" y="5305900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Bank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25"/>
          <p:cNvSpPr txBox="1"/>
          <p:nvPr/>
        </p:nvSpPr>
        <p:spPr>
          <a:xfrm>
            <a:off x="3282133" y="972133"/>
            <a:ext cx="16928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Internet	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30" name="Google Shape;130;p25"/>
          <p:cNvCxnSpPr>
            <a:endCxn id="117" idx="1"/>
          </p:cNvCxnSpPr>
          <p:nvPr/>
        </p:nvCxnSpPr>
        <p:spPr>
          <a:xfrm>
            <a:off x="4974567" y="4495133"/>
            <a:ext cx="4078000" cy="50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1" name="Google Shape;131;p25"/>
          <p:cNvSpPr txBox="1"/>
          <p:nvPr/>
        </p:nvSpPr>
        <p:spPr>
          <a:xfrm rot="588608">
            <a:off x="5877552" y="4307811"/>
            <a:ext cx="1516576" cy="42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Hold info 	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0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3772" y="5972311"/>
            <a:ext cx="1266800" cy="3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6"/>
          <p:cNvSpPr/>
          <p:nvPr/>
        </p:nvSpPr>
        <p:spPr>
          <a:xfrm>
            <a:off x="8847433" y="4182900"/>
            <a:ext cx="2452800" cy="1578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26"/>
          <p:cNvSpPr/>
          <p:nvPr/>
        </p:nvSpPr>
        <p:spPr>
          <a:xfrm>
            <a:off x="8646833" y="2987700"/>
            <a:ext cx="2854000" cy="11952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9623367" y="3710200"/>
            <a:ext cx="840800" cy="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MCB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40;p26"/>
          <p:cNvSpPr/>
          <p:nvPr/>
        </p:nvSpPr>
        <p:spPr>
          <a:xfrm>
            <a:off x="1997800" y="490533"/>
            <a:ext cx="4450464" cy="1641024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8963400" y="4281000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9052567" y="4289633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VUC webshop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8963400" y="4807100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9052567" y="4815733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MP (backend)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/>
          <p:nvPr/>
        </p:nvSpPr>
        <p:spPr>
          <a:xfrm>
            <a:off x="8963400" y="5297267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9052567" y="5305900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Betalingsgate (QP)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2602367" y="4182900"/>
            <a:ext cx="2452800" cy="1578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2401767" y="2987700"/>
            <a:ext cx="2854000" cy="11952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3378300" y="3710200"/>
            <a:ext cx="840800" cy="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VUC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2718333" y="4281000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2807500" y="4289633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Ludus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2718333" y="4807100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2807500" y="4815733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Navision Stat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/>
        </p:nvSpPr>
        <p:spPr>
          <a:xfrm>
            <a:off x="2718333" y="5297267"/>
            <a:ext cx="2256400" cy="428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 txBox="1"/>
          <p:nvPr/>
        </p:nvSpPr>
        <p:spPr>
          <a:xfrm>
            <a:off x="2807500" y="5305900"/>
            <a:ext cx="2078000" cy="3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Bank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56" name="Google Shape;156;p26"/>
          <p:cNvCxnSpPr>
            <a:stCxn id="140" idx="0"/>
            <a:endCxn id="141" idx="2"/>
          </p:cNvCxnSpPr>
          <p:nvPr/>
        </p:nvCxnSpPr>
        <p:spPr>
          <a:xfrm>
            <a:off x="6444555" y="1311045"/>
            <a:ext cx="2518800" cy="3184000"/>
          </a:xfrm>
          <a:prstGeom prst="curvedConnector3">
            <a:avLst>
              <a:gd name="adj1" fmla="val 5011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57" name="Google Shape;157;p26"/>
          <p:cNvSpPr txBox="1"/>
          <p:nvPr/>
        </p:nvSpPr>
        <p:spPr>
          <a:xfrm>
            <a:off x="3282133" y="972133"/>
            <a:ext cx="16928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Internet	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 rot="3980403">
            <a:off x="6938792" y="2602239"/>
            <a:ext cx="1845965" cy="37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Tilmelding Kursist 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59" name="Google Shape;159;p26"/>
          <p:cNvCxnSpPr/>
          <p:nvPr/>
        </p:nvCxnSpPr>
        <p:spPr>
          <a:xfrm>
            <a:off x="6444567" y="1534133"/>
            <a:ext cx="2452800" cy="3968800"/>
          </a:xfrm>
          <a:prstGeom prst="curvedConnector3">
            <a:avLst>
              <a:gd name="adj1" fmla="val 21969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60" name="Google Shape;160;p26"/>
          <p:cNvSpPr txBox="1"/>
          <p:nvPr/>
        </p:nvSpPr>
        <p:spPr>
          <a:xfrm rot="4266573">
            <a:off x="6225480" y="3778418"/>
            <a:ext cx="2227579" cy="46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da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Betaling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5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dsløb">
  <a:themeElements>
    <a:clrScheme name="Kredsløb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edsløb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edsløb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Blank">
  <a:themeElements>
    <a:clrScheme name="Moderniseringsstyrelsen">
      <a:dk1>
        <a:srgbClr val="000000"/>
      </a:dk1>
      <a:lt1>
        <a:srgbClr val="FFFFFF"/>
      </a:lt1>
      <a:dk2>
        <a:srgbClr val="00542E"/>
      </a:dk2>
      <a:lt2>
        <a:srgbClr val="6E91A0"/>
      </a:lt2>
      <a:accent1>
        <a:srgbClr val="00AAD2"/>
      </a:accent1>
      <a:accent2>
        <a:srgbClr val="5591CD"/>
      </a:accent2>
      <a:accent3>
        <a:srgbClr val="7050B9"/>
      </a:accent3>
      <a:accent4>
        <a:srgbClr val="A5005F"/>
      </a:accent4>
      <a:accent5>
        <a:srgbClr val="F0005F"/>
      </a:accent5>
      <a:accent6>
        <a:srgbClr val="B06606"/>
      </a:accent6>
      <a:hlink>
        <a:srgbClr val="0000FF"/>
      </a:hlink>
      <a:folHlink>
        <a:srgbClr val="800080"/>
      </a:folHlink>
    </a:clrScheme>
    <a:fontScheme name="DK Finans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1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Bef>
            <a:spcPts val="1100"/>
          </a:spcBef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E5702D8A-287B-4530-A6BC-2A46F9492FC9}" vid="{3CAFC5B1-81E4-4845-B3B4-49E69CE12B73}"/>
    </a:ext>
  </a:extLst>
</a:theme>
</file>

<file path=ppt/theme/theme3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TM04033919[[fn=Kredsløb]]</Template>
  <TotalTime>264</TotalTime>
  <Words>1707</Words>
  <Application>Microsoft Office PowerPoint</Application>
  <PresentationFormat>Widescreen</PresentationFormat>
  <Paragraphs>308</Paragraphs>
  <Slides>53</Slides>
  <Notes>43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53</vt:i4>
      </vt:variant>
    </vt:vector>
  </HeadingPairs>
  <TitlesOfParts>
    <vt:vector size="63" baseType="lpstr">
      <vt:lpstr>Arial</vt:lpstr>
      <vt:lpstr>Calibri</vt:lpstr>
      <vt:lpstr>Georgia</vt:lpstr>
      <vt:lpstr>Montserrat</vt:lpstr>
      <vt:lpstr>Trebuchet MS</vt:lpstr>
      <vt:lpstr>Tw Cen MT</vt:lpstr>
      <vt:lpstr>Wingdings</vt:lpstr>
      <vt:lpstr>Kredsløb</vt:lpstr>
      <vt:lpstr>Blank</vt:lpstr>
      <vt:lpstr>simple-light-2</vt:lpstr>
      <vt:lpstr>Regnskabs-ERFA</vt:lpstr>
      <vt:lpstr>Velkomst V/Hella </vt:lpstr>
      <vt:lpstr>Dagens program</vt:lpstr>
      <vt:lpstr>Regnskab og den fælles webshop</vt:lpstr>
      <vt:lpstr>PowerPoint-præsentation</vt:lpstr>
      <vt:lpstr>Formål </vt:lpstr>
      <vt:lpstr>Data og Flow</vt:lpstr>
      <vt:lpstr>PowerPoint-præsentation</vt:lpstr>
      <vt:lpstr>PowerPoint-præsentation</vt:lpstr>
      <vt:lpstr>PowerPoint-præsentation</vt:lpstr>
      <vt:lpstr>Muligheder for brug af data</vt:lpstr>
      <vt:lpstr>Data eksempel - Eksport</vt:lpstr>
      <vt:lpstr>Data eksempel - Betalinger</vt:lpstr>
      <vt:lpstr>Data eksempel - Betalinger</vt:lpstr>
      <vt:lpstr>Data eksempel - Export Ansøgninger</vt:lpstr>
      <vt:lpstr>Potentiale</vt:lpstr>
      <vt:lpstr>Potentiale</vt:lpstr>
      <vt:lpstr>PowerPoint-præsentation</vt:lpstr>
      <vt:lpstr>Navision stat og persondataforordningen</vt:lpstr>
      <vt:lpstr>Navision Stat og persondataforordningen </vt:lpstr>
      <vt:lpstr>Hvad vil jeg tale om i dag? </vt:lpstr>
      <vt:lpstr>Hvem er jeg?</vt:lpstr>
      <vt:lpstr>Den nye EU persondataforordning  – hvorfor skal vi bruge nye regler? </vt:lpstr>
      <vt:lpstr>EU har sendt et budskab vi skal overholde!</vt:lpstr>
      <vt:lpstr>Navision Stat og persondata </vt:lpstr>
      <vt:lpstr>Retten til at blive glemt</vt:lpstr>
      <vt:lpstr>Retten til dataportering</vt:lpstr>
      <vt:lpstr>Retten til indsigt</vt:lpstr>
      <vt:lpstr>Hvor har Navision Stat hjemmel?</vt:lpstr>
      <vt:lpstr>Hvilke tiltag har vi foretaget i Navision Stat?</vt:lpstr>
      <vt:lpstr>Persondata registreret pr. CPR-nummer</vt:lpstr>
      <vt:lpstr>PowerPoint-præsentation</vt:lpstr>
      <vt:lpstr>PowerPoint-præsentation</vt:lpstr>
      <vt:lpstr>Transaktionsdata  Debitor</vt:lpstr>
      <vt:lpstr>PowerPoint-præsentation</vt:lpstr>
      <vt:lpstr>Transaktionsdata  Kreditor</vt:lpstr>
      <vt:lpstr>PowerPoint-præsentation</vt:lpstr>
      <vt:lpstr>Transaktionsdata  Ressource</vt:lpstr>
      <vt:lpstr>PowerPoint-præsentation</vt:lpstr>
      <vt:lpstr>PowerPoint-præsentation</vt:lpstr>
      <vt:lpstr>PowerPoint-præsentation</vt:lpstr>
      <vt:lpstr>PowerPoint-præsentation</vt:lpstr>
      <vt:lpstr>Transaktionsdata Ansættelsesforhold</vt:lpstr>
      <vt:lpstr>PowerPoint-præsentation</vt:lpstr>
      <vt:lpstr>Forklaring til rapporten</vt:lpstr>
      <vt:lpstr>Hvilke tiltag er vi i gang med at implementere?</vt:lpstr>
      <vt:lpstr>Spørgsmål vi ofte skal svare på</vt:lpstr>
      <vt:lpstr>Reklame: En samlet GDPR rapport i LDV</vt:lpstr>
      <vt:lpstr>Frokost</vt:lpstr>
      <vt:lpstr>Videndeling i grupper </vt:lpstr>
      <vt:lpstr>Kaffe og Kage</vt:lpstr>
      <vt:lpstr>Videndeling i grupper -  fortsat</vt:lpstr>
      <vt:lpstr>Opsamling</vt:lpstr>
    </vt:vector>
  </TitlesOfParts>
  <Company>KVUC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Studievejledning - workshop</dc:title>
  <dc:creator>Sisse Jacobsen</dc:creator>
  <cp:lastModifiedBy>Mia Trøjborg</cp:lastModifiedBy>
  <cp:revision>33</cp:revision>
  <dcterms:created xsi:type="dcterms:W3CDTF">2017-05-19T07:57:34Z</dcterms:created>
  <dcterms:modified xsi:type="dcterms:W3CDTF">2018-09-11T13:22:17Z</dcterms:modified>
</cp:coreProperties>
</file>