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331" r:id="rId2"/>
    <p:sldId id="342" r:id="rId3"/>
    <p:sldId id="343" r:id="rId4"/>
    <p:sldId id="341" r:id="rId5"/>
    <p:sldId id="334" r:id="rId6"/>
    <p:sldId id="332" r:id="rId7"/>
    <p:sldId id="354" r:id="rId8"/>
    <p:sldId id="335" r:id="rId9"/>
    <p:sldId id="336" r:id="rId10"/>
    <p:sldId id="363" r:id="rId11"/>
    <p:sldId id="337" r:id="rId12"/>
    <p:sldId id="350" r:id="rId13"/>
    <p:sldId id="338" r:id="rId14"/>
    <p:sldId id="339" r:id="rId15"/>
    <p:sldId id="340" r:id="rId16"/>
    <p:sldId id="346" r:id="rId17"/>
    <p:sldId id="348" r:id="rId18"/>
    <p:sldId id="349" r:id="rId19"/>
    <p:sldId id="344" r:id="rId20"/>
    <p:sldId id="345" r:id="rId21"/>
    <p:sldId id="347" r:id="rId22"/>
    <p:sldId id="357" r:id="rId23"/>
  </p:sldIdLst>
  <p:sldSz cx="9144000" cy="6858000" type="screen4x3"/>
  <p:notesSz cx="6805613" cy="99441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llemlayout 4 - Markerin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yst layout 3 - Markering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yst layout 3 - Markering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yst layout 3 - Markering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llemlayout 1 - Markerin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yst layout 2 - Marker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21" autoAdjust="0"/>
    <p:restoredTop sz="99822" autoAdjust="0"/>
  </p:normalViewPr>
  <p:slideViewPr>
    <p:cSldViewPr>
      <p:cViewPr varScale="1">
        <p:scale>
          <a:sx n="74" d="100"/>
          <a:sy n="74" d="100"/>
        </p:scale>
        <p:origin x="140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318" y="-102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D5CD0-0609-4F97-9380-9176997DA135}" type="datetimeFigureOut">
              <a:rPr lang="da-DK" smtClean="0"/>
              <a:t>07-09-2016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7DACF-6B8C-4934-A81F-2E43B46C108A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78934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4CDD8-27B7-4036-A0CD-5BCFA7F20FE2}" type="datetimeFigureOut">
              <a:rPr lang="da-DK" smtClean="0"/>
              <a:t>07-09-2016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C2C2B-3DB6-46FE-8404-F3352B6C684F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057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7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13000" y="1191"/>
            <a:ext cx="2289174" cy="17168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6242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87C73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31800" y="1276350"/>
            <a:ext cx="6478588" cy="1144588"/>
          </a:xfrm>
        </p:spPr>
        <p:txBody>
          <a:bodyPr tIns="45720" bIns="4572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/>
              <a:t>Click to edit Master title style</a:t>
            </a:r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31800" y="2497138"/>
            <a:ext cx="6478588" cy="1144587"/>
          </a:xfrm>
        </p:spPr>
        <p:txBody>
          <a:bodyPr/>
          <a:lstStyle>
            <a:lvl1pPr marL="0" indent="0">
              <a:lnSpc>
                <a:spcPts val="2200"/>
              </a:lnSpc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a-DK"/>
              <a:t>Click to edit Master subtitle style</a:t>
            </a:r>
          </a:p>
        </p:txBody>
      </p:sp>
      <p:sp>
        <p:nvSpPr>
          <p:cNvPr id="26624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7088188" y="6272213"/>
            <a:ext cx="1619250" cy="1793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14DF3F-3799-47AA-8BB9-4EFDF3068CA9}" type="datetime1">
              <a:rPr lang="da-DK" smtClean="0">
                <a:solidFill>
                  <a:srgbClr val="FFFFFF"/>
                </a:solidFill>
              </a:rPr>
              <a:pPr/>
              <a:t>07-09-2016</a:t>
            </a:fld>
            <a:endParaRPr lang="da-DK" dirty="0">
              <a:solidFill>
                <a:srgbClr val="FFFFFF"/>
              </a:solidFill>
            </a:endParaRPr>
          </a:p>
        </p:txBody>
      </p:sp>
      <p:sp>
        <p:nvSpPr>
          <p:cNvPr id="26624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 smtClean="0">
                <a:solidFill>
                  <a:srgbClr val="FFFFFF"/>
                </a:solidFill>
              </a:rPr>
              <a:t>Indsæt note og kildehenvisning via Sidehoved og sidefod</a:t>
            </a:r>
            <a:endParaRPr lang="da-DK" dirty="0">
              <a:solidFill>
                <a:srgbClr val="FFFFFF"/>
              </a:solidFill>
            </a:endParaRPr>
          </a:p>
        </p:txBody>
      </p:sp>
      <p:sp>
        <p:nvSpPr>
          <p:cNvPr id="26624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 smtClean="0">
                <a:solidFill>
                  <a:srgbClr val="FFFFFF"/>
                </a:solidFill>
              </a:rPr>
              <a:t>Side </a:t>
            </a:r>
            <a:fld id="{E01691CB-F753-4461-AA75-D6C648399BBF}" type="slidenum">
              <a:rPr lang="da-DK" smtClean="0">
                <a:solidFill>
                  <a:srgbClr val="FFFFFF"/>
                </a:solidFill>
              </a:rPr>
              <a:pPr/>
              <a:t>‹nr.›</a:t>
            </a:fld>
            <a:endParaRPr lang="da-DK" dirty="0">
              <a:solidFill>
                <a:srgbClr val="FFFFFF"/>
              </a:solidFill>
            </a:endParaRPr>
          </a:p>
        </p:txBody>
      </p:sp>
      <p:sp>
        <p:nvSpPr>
          <p:cNvPr id="266248" name="Line 8"/>
          <p:cNvSpPr>
            <a:spLocks noChangeShapeType="1"/>
          </p:cNvSpPr>
          <p:nvPr/>
        </p:nvSpPr>
        <p:spPr bwMode="auto">
          <a:xfrm>
            <a:off x="431800" y="1204913"/>
            <a:ext cx="1800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6249" name="Line 9"/>
          <p:cNvSpPr>
            <a:spLocks noChangeShapeType="1"/>
          </p:cNvSpPr>
          <p:nvPr/>
        </p:nvSpPr>
        <p:spPr bwMode="auto">
          <a:xfrm>
            <a:off x="431800" y="6099175"/>
            <a:ext cx="64055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6250" name="Line 10"/>
          <p:cNvSpPr>
            <a:spLocks noChangeShapeType="1"/>
          </p:cNvSpPr>
          <p:nvPr/>
        </p:nvSpPr>
        <p:spPr bwMode="auto">
          <a:xfrm>
            <a:off x="7088188" y="6099175"/>
            <a:ext cx="16192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6260" name="Text Box 20"/>
          <p:cNvSpPr txBox="1">
            <a:spLocks noChangeArrowheads="1"/>
          </p:cNvSpPr>
          <p:nvPr userDrawn="1"/>
        </p:nvSpPr>
        <p:spPr bwMode="auto">
          <a:xfrm>
            <a:off x="9217025" y="-26988"/>
            <a:ext cx="1943100" cy="21494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</a:pPr>
            <a:r>
              <a:rPr lang="da-DK" sz="1000" b="1">
                <a:solidFill>
                  <a:srgbClr val="FFFFFF"/>
                </a:solidFill>
              </a:rPr>
              <a:t>Tilføj hjælpelinjer: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Højreklik et sted i det grå område rundt om dette dias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Vælg "Gitter og hjælpelinjer"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Vælg "Vis hjælpelinjer på skærm"</a:t>
            </a:r>
          </a:p>
        </p:txBody>
      </p:sp>
      <p:pic>
        <p:nvPicPr>
          <p:cNvPr id="16" name="Billed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130" y="44624"/>
            <a:ext cx="1846350" cy="112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65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90422E-5069-4DD3-9CC3-4B595F22B3EE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09D6BDCA-27CB-4703-9ACF-255A6E3D3468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52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40513" y="1277938"/>
            <a:ext cx="2068512" cy="4551362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31800" y="1277938"/>
            <a:ext cx="6056313" cy="4551362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555F-784E-4FCB-A4A0-F743C5BF9963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1A8F0201-F869-4112-8274-66A3B7538C8D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2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912DCD-F417-4971-802A-42302414E5F8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512C42C3-3470-45EA-8B0F-CC852A878CBA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82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08AC6-033C-49B6-85D5-4DDBB9AD92F5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3AF5E1CD-9D90-4AC0-8140-31BA88502A11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46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31800" y="2497138"/>
            <a:ext cx="4062413" cy="3332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6613" y="2497138"/>
            <a:ext cx="4062412" cy="3332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F20588-5B45-4B79-947A-26321143F3B1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C2903C57-6E5E-4D7B-90C7-025725CA5446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6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D493A1-0CCF-484F-815E-1F0F9D5C51B4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8154E56A-BBF5-4FC7-92FD-D5365D995A0C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10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A88E13-CE23-4AB4-A688-29E7AC518132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6E2326D4-3541-4F3E-B2FA-877C54023CF8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8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62DED4-6B01-4946-9A1B-F06A15022717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B9BBC279-4C46-4E89-A672-338B53F364DC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85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A9BC93-9951-465A-90E8-2A53DEAF89A8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B460195D-6314-41AD-905E-BDE94518C700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660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3F0B17-94C1-4C0B-903C-D3CAAE7E5952}" type="datetime1">
              <a:rPr lang="da-DK">
                <a:solidFill>
                  <a:srgbClr val="000000"/>
                </a:solidFill>
              </a:rPr>
              <a:pPr/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>
                <a:solidFill>
                  <a:srgbClr val="000000"/>
                </a:solidFill>
              </a:rPr>
              <a:t>Side </a:t>
            </a:r>
            <a:fld id="{A5582695-96D7-48A9-A8A3-2A8C8DF15777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321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53" name="Text Box 37"/>
          <p:cNvSpPr txBox="1">
            <a:spLocks noChangeArrowheads="1"/>
          </p:cNvSpPr>
          <p:nvPr/>
        </p:nvSpPr>
        <p:spPr bwMode="auto">
          <a:xfrm>
            <a:off x="9217025" y="2636838"/>
            <a:ext cx="1943100" cy="2835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</a:pPr>
            <a:r>
              <a:rPr lang="da-DK" sz="1000" b="1">
                <a:solidFill>
                  <a:srgbClr val="FFFFFF"/>
                </a:solidFill>
              </a:rPr>
              <a:t>Tekstniveauer: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For at skifte mellem de forskellige tekstniveauer, brug "Forøg list niveau"-knappen i værktøjslinjen "Formatering".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endParaRPr lang="da-DK" sz="1000">
              <a:solidFill>
                <a:srgbClr val="FFFFFF"/>
              </a:solidFill>
            </a:endParaRP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For at komme tilbage til tidligere niveauer, brug "Formindsk list niveau"-knappen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277938"/>
            <a:ext cx="64785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title style</a:t>
            </a:r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2497138"/>
            <a:ext cx="8277225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88188" y="6273800"/>
            <a:ext cx="161925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ts val="1400"/>
              </a:lnSpc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352298-C315-4BBD-A548-970C226952D9}" type="datetime1">
              <a:rPr lang="da-DK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07-09-2016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2652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800" y="6269038"/>
            <a:ext cx="64055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ts val="1400"/>
              </a:lnSpc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dirty="0" smtClean="0">
                <a:solidFill>
                  <a:srgbClr val="000000"/>
                </a:solidFill>
              </a:rPr>
              <a:t>Indsæt note og kildehenvisning via Sidehoved og sidefod</a:t>
            </a:r>
            <a:endParaRPr lang="da-DK" dirty="0">
              <a:solidFill>
                <a:srgbClr val="000000"/>
              </a:solidFill>
            </a:endParaRPr>
          </a:p>
        </p:txBody>
      </p:sp>
      <p:sp>
        <p:nvSpPr>
          <p:cNvPr id="2652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8188" y="6451600"/>
            <a:ext cx="161925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ts val="1400"/>
              </a:lnSpc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>
                <a:solidFill>
                  <a:srgbClr val="000000"/>
                </a:solidFill>
              </a:rPr>
              <a:t>Side </a:t>
            </a:r>
            <a:fld id="{0209D388-D3E6-4818-9633-399850AEFA2B}" type="slidenum">
              <a:rPr lang="da-DK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  <p:sp>
        <p:nvSpPr>
          <p:cNvPr id="265224" name="Line 8"/>
          <p:cNvSpPr>
            <a:spLocks noChangeShapeType="1"/>
          </p:cNvSpPr>
          <p:nvPr/>
        </p:nvSpPr>
        <p:spPr bwMode="auto">
          <a:xfrm>
            <a:off x="431800" y="6099175"/>
            <a:ext cx="6405563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5225" name="Line 9"/>
          <p:cNvSpPr>
            <a:spLocks noChangeShapeType="1"/>
          </p:cNvSpPr>
          <p:nvPr/>
        </p:nvSpPr>
        <p:spPr bwMode="auto">
          <a:xfrm>
            <a:off x="7088188" y="6099175"/>
            <a:ext cx="16192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sp>
        <p:nvSpPr>
          <p:cNvPr id="265226" name="Line 10"/>
          <p:cNvSpPr>
            <a:spLocks noChangeShapeType="1"/>
          </p:cNvSpPr>
          <p:nvPr/>
        </p:nvSpPr>
        <p:spPr bwMode="auto">
          <a:xfrm>
            <a:off x="431800" y="1204913"/>
            <a:ext cx="18002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srgbClr val="000000"/>
              </a:solidFill>
            </a:endParaRPr>
          </a:p>
        </p:txBody>
      </p:sp>
      <p:grpSp>
        <p:nvGrpSpPr>
          <p:cNvPr id="265242" name="Group 23"/>
          <p:cNvGrpSpPr>
            <a:grpSpLocks/>
          </p:cNvGrpSpPr>
          <p:nvPr/>
        </p:nvGrpSpPr>
        <p:grpSpPr bwMode="auto">
          <a:xfrm>
            <a:off x="9612313" y="5589588"/>
            <a:ext cx="738187" cy="255587"/>
            <a:chOff x="-884047" y="3823106"/>
            <a:chExt cx="737997" cy="255588"/>
          </a:xfrm>
        </p:grpSpPr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V="1">
              <a:off x="-884047" y="3951694"/>
              <a:ext cx="2428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265244" name="Group 15"/>
            <p:cNvGrpSpPr>
              <a:grpSpLocks/>
            </p:cNvGrpSpPr>
            <p:nvPr/>
          </p:nvGrpSpPr>
          <p:grpSpPr bwMode="auto">
            <a:xfrm>
              <a:off x="-598488" y="3823106"/>
              <a:ext cx="452438" cy="255588"/>
              <a:chOff x="-318" y="2953"/>
              <a:chExt cx="285" cy="161"/>
            </a:xfrm>
          </p:grpSpPr>
          <p:pic>
            <p:nvPicPr>
              <p:cNvPr id="265245" name="Picture 1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-318" y="2953"/>
                <a:ext cx="285" cy="1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Line 17"/>
              <p:cNvSpPr>
                <a:spLocks noChangeShapeType="1"/>
              </p:cNvSpPr>
              <p:nvPr/>
            </p:nvSpPr>
            <p:spPr bwMode="auto">
              <a:xfrm>
                <a:off x="-165" y="2954"/>
                <a:ext cx="113" cy="1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 flipH="1">
                <a:off x="-159" y="2954"/>
                <a:ext cx="91" cy="1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grpSp>
        <p:nvGrpSpPr>
          <p:cNvPr id="265248" name="Group 19"/>
          <p:cNvGrpSpPr>
            <a:grpSpLocks/>
          </p:cNvGrpSpPr>
          <p:nvPr/>
        </p:nvGrpSpPr>
        <p:grpSpPr bwMode="auto">
          <a:xfrm>
            <a:off x="9658350" y="4214813"/>
            <a:ext cx="684213" cy="263525"/>
            <a:chOff x="-464" y="2256"/>
            <a:chExt cx="431" cy="166"/>
          </a:xfrm>
        </p:grpSpPr>
        <p:pic>
          <p:nvPicPr>
            <p:cNvPr id="265249" name="Picture 14" descr="fke3b.jpg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464" y="2274"/>
              <a:ext cx="260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-464" y="2261"/>
              <a:ext cx="120" cy="16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-454" y="2256"/>
              <a:ext cx="116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-169" y="2332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65257" name="Text Box 41"/>
          <p:cNvSpPr txBox="1">
            <a:spLocks noChangeArrowheads="1"/>
          </p:cNvSpPr>
          <p:nvPr/>
        </p:nvSpPr>
        <p:spPr bwMode="auto">
          <a:xfrm>
            <a:off x="9217025" y="-26988"/>
            <a:ext cx="1943100" cy="21494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</a:pPr>
            <a:r>
              <a:rPr lang="da-DK" sz="1000" b="1">
                <a:solidFill>
                  <a:srgbClr val="FFFFFF"/>
                </a:solidFill>
              </a:rPr>
              <a:t>Tilføj hjælpelinjer: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Højreklik et sted i det grå område rundt om dette dias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Vælg "Gitter og hjælpelinjer"</a:t>
            </a:r>
          </a:p>
          <a:p>
            <a:pPr marL="342900" indent="-342900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da-DK" sz="1000">
                <a:solidFill>
                  <a:srgbClr val="FFFFFF"/>
                </a:solidFill>
              </a:rPr>
              <a:t>Vælg "Vis hjælpelinjer på skærm"</a:t>
            </a:r>
          </a:p>
        </p:txBody>
      </p:sp>
      <p:pic>
        <p:nvPicPr>
          <p:cNvPr id="26" name="Billede 25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456" y="44076"/>
            <a:ext cx="1837024" cy="115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1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2pPr>
      <a:lvl3pPr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3pPr>
      <a:lvl4pPr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4pPr>
      <a:lvl5pPr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5pPr>
      <a:lvl6pPr marL="457200"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6pPr>
      <a:lvl7pPr marL="914400"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7pPr>
      <a:lvl8pPr marL="1371600"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8pPr>
      <a:lvl9pPr marL="1828800" algn="l" rtl="0" fontAlgn="base">
        <a:lnSpc>
          <a:spcPts val="36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eorgia" pitchFamily="18" charset="0"/>
        </a:defRPr>
      </a:lvl9pPr>
    </p:titleStyle>
    <p:bodyStyle>
      <a:lvl1pPr marL="142875" indent="-142875" algn="l" rtl="0" fontAlgn="base">
        <a:lnSpc>
          <a:spcPts val="21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95313" indent="-133350" algn="l" rtl="0" fontAlgn="base">
        <a:lnSpc>
          <a:spcPts val="1700"/>
        </a:lnSpc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2pPr>
      <a:lvl3pPr marL="1014413" indent="-104775" algn="l" rtl="0" fontAlgn="base">
        <a:lnSpc>
          <a:spcPts val="1500"/>
        </a:lnSpc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3pPr>
      <a:lvl4pPr marL="1438275" indent="-100013" algn="l" rtl="0" fontAlgn="base">
        <a:lnSpc>
          <a:spcPts val="1200"/>
        </a:lnSpc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</a:defRPr>
      </a:lvl4pPr>
      <a:lvl5pPr marL="1589088" indent="-87313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046288" indent="-87313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503488" indent="-87313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960688" indent="-87313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417888" indent="-87313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vuchosting.dk/images/pages/files/CSC%20pr%C3%A6sentationsdage/08%20VUC%20-%20Faglig%20dokumentation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vm.dk/Uddannelser/Uddannelser-til-voksne/Overblik-over-voksenuddannelser/Almen-voksenuddannelse/Proever-og-eksamen-avu" TargetMode="External"/><Relationship Id="rId2" Type="http://schemas.openxmlformats.org/officeDocument/2006/relationships/hyperlink" Target="file:///C:\Users\b015588\Downloads\160610%20avu%20bevis%20for%20almen%20forberedelseseksamen%20stemplet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stil.dk/It-og-administration/Administrative-systemer/Studieadministration/Systemrevis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vm.dk/Service/Statistik/Databanke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 txBox="1">
            <a:spLocks/>
          </p:cNvSpPr>
          <p:nvPr/>
        </p:nvSpPr>
        <p:spPr bwMode="auto">
          <a:xfrm>
            <a:off x="685800" y="980728"/>
            <a:ext cx="7772400" cy="261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46800" numCol="1" anchor="b" anchorCtr="0" compatLnSpc="1">
            <a:prstTxWarp prst="textNoShape">
              <a:avLst/>
            </a:prstTxWarp>
            <a:normAutofit/>
          </a:bodyPr>
          <a:lstStyle>
            <a:lvl1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2pPr>
            <a:lvl3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3pPr>
            <a:lvl4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4pPr>
            <a:lvl5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5pPr>
            <a:lvl6pPr marL="4572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6pPr>
            <a:lvl7pPr marL="9144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7pPr>
            <a:lvl8pPr marL="13716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8pPr>
            <a:lvl9pPr marL="18288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da-DK" sz="4000" b="0" kern="0" dirty="0" smtClean="0">
                <a:latin typeface="Calibri" panose="020F0502020204030204" pitchFamily="34" charset="0"/>
              </a:rPr>
              <a:t>Kursistindberetningen,</a:t>
            </a:r>
            <a:br>
              <a:rPr lang="da-DK" sz="4000" b="0" kern="0" dirty="0" smtClean="0">
                <a:latin typeface="Calibri" panose="020F0502020204030204" pitchFamily="34" charset="0"/>
              </a:rPr>
            </a:br>
            <a:r>
              <a:rPr lang="da-DK" sz="4000" b="0" kern="0" dirty="0" smtClean="0">
                <a:latin typeface="Calibri" panose="020F0502020204030204" pitchFamily="34" charset="0"/>
              </a:rPr>
              <a:t>statistik og registreringer for </a:t>
            </a:r>
            <a:br>
              <a:rPr lang="da-DK" sz="4000" b="0" kern="0" dirty="0" smtClean="0">
                <a:latin typeface="Calibri" panose="020F0502020204030204" pitchFamily="34" charset="0"/>
              </a:rPr>
            </a:br>
            <a:r>
              <a:rPr lang="da-DK" sz="4000" b="0" kern="0" dirty="0" smtClean="0">
                <a:latin typeface="Calibri" panose="020F0502020204030204" pitchFamily="34" charset="0"/>
              </a:rPr>
              <a:t>FVU, AVU, OBU, GSK, HFE og GIF</a:t>
            </a:r>
            <a:endParaRPr lang="da-DK" sz="4000" b="0" kern="0" dirty="0">
              <a:latin typeface="Calibri" panose="020F0502020204030204" pitchFamily="34" charset="0"/>
            </a:endParaRPr>
          </a:p>
        </p:txBody>
      </p:sp>
      <p:sp>
        <p:nvSpPr>
          <p:cNvPr id="30" name="Undertitel 2"/>
          <p:cNvSpPr txBox="1">
            <a:spLocks/>
          </p:cNvSpPr>
          <p:nvPr/>
        </p:nvSpPr>
        <p:spPr bwMode="auto">
          <a:xfrm>
            <a:off x="755576" y="3886200"/>
            <a:ext cx="701682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42875" indent="-142875" algn="l" rtl="0" fontAlgn="base">
              <a:lnSpc>
                <a:spcPts val="21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5313" indent="-133350" algn="l" rtl="0" fontAlgn="base">
              <a:lnSpc>
                <a:spcPts val="17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2pPr>
            <a:lvl3pPr marL="1014413" indent="-104775" algn="l" rtl="0" fontAlgn="base">
              <a:lnSpc>
                <a:spcPts val="1500"/>
              </a:lnSpc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3pPr>
            <a:lvl4pPr marL="1438275" indent="-100013" algn="l" rtl="0" fontAlgn="base">
              <a:lnSpc>
                <a:spcPts val="1200"/>
              </a:lnSpc>
              <a:spcBef>
                <a:spcPct val="20000"/>
              </a:spcBef>
              <a:spcAft>
                <a:spcPct val="0"/>
              </a:spcAft>
              <a:buChar char="•"/>
              <a:defRPr sz="1000">
                <a:solidFill>
                  <a:schemeClr val="tx1"/>
                </a:solidFill>
                <a:latin typeface="+mn-lt"/>
              </a:defRPr>
            </a:lvl4pPr>
            <a:lvl5pPr marL="1589088" indent="-8731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5pPr>
            <a:lvl6pPr marL="2046288" indent="-8731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6pPr>
            <a:lvl7pPr marL="2503488" indent="-8731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7pPr>
            <a:lvl8pPr marL="2960688" indent="-8731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8pPr>
            <a:lvl9pPr marL="3417888" indent="-8731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a-DK" sz="2000" kern="0" smtClean="0"/>
              <a:t>LUDUS-brugerkonference, 6. september 2016</a:t>
            </a:r>
            <a:endParaRPr lang="da-DK" sz="2000" kern="0" dirty="0"/>
          </a:p>
        </p:txBody>
      </p:sp>
    </p:spTree>
    <p:extLst>
      <p:ext uri="{BB962C8B-B14F-4D97-AF65-F5344CB8AC3E}">
        <p14:creationId xmlns:p14="http://schemas.microsoft.com/office/powerpoint/2010/main" val="407542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Gammel indberetning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272508"/>
          </a:xfrm>
        </p:spPr>
        <p:txBody>
          <a:bodyPr/>
          <a:lstStyle/>
          <a:p>
            <a:pPr marL="731475" indent="-514350">
              <a:lnSpc>
                <a:spcPts val="2800"/>
              </a:lnSpc>
              <a:buAutoNum type="alphaUcPeriod"/>
            </a:pPr>
            <a:r>
              <a:rPr lang="da-DK" sz="2800" dirty="0" smtClean="0">
                <a:latin typeface="Calibri" panose="020F0502020204030204" pitchFamily="34" charset="0"/>
              </a:rPr>
              <a:t>Kursisters holdundervisning på </a:t>
            </a:r>
            <a:r>
              <a:rPr lang="da-DK" sz="2800" dirty="0">
                <a:latin typeface="Calibri" panose="020F0502020204030204" pitchFamily="34" charset="0"/>
              </a:rPr>
              <a:t>FVU, AVU, OBU, GSK, </a:t>
            </a:r>
            <a:r>
              <a:rPr lang="da-DK" sz="2800" dirty="0" smtClean="0">
                <a:latin typeface="Calibri" panose="020F0502020204030204" pitchFamily="34" charset="0"/>
              </a:rPr>
              <a:t>HFE, inklusive prøvekode</a:t>
            </a:r>
            <a:endParaRPr lang="da-DK" sz="2800" dirty="0">
              <a:latin typeface="Calibri" panose="020F0502020204030204" pitchFamily="34" charset="0"/>
            </a:endParaRP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Fuldført og prøve bestået (karakter registreret)</a:t>
            </a: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Fuldført og kursist går ikke op til prøve</a:t>
            </a: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Afbrudt</a:t>
            </a: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Kursist ikke fremmødt</a:t>
            </a: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Kursist fortsætter i samme fag</a:t>
            </a:r>
          </a:p>
          <a:p>
            <a:pPr marL="1126763" lvl="1" indent="-457200">
              <a:lnSpc>
                <a:spcPts val="2800"/>
              </a:lnSpc>
              <a:buAutoNum type="arabicPeriod"/>
            </a:pPr>
            <a:r>
              <a:rPr lang="da-DK" sz="2400" dirty="0" smtClean="0">
                <a:latin typeface="Calibri" panose="020F0502020204030204" pitchFamily="34" charset="0"/>
              </a:rPr>
              <a:t>Selvstuderende og prøve bestået (=karakter registreret)</a:t>
            </a:r>
          </a:p>
        </p:txBody>
      </p:sp>
    </p:spTree>
    <p:extLst>
      <p:ext uri="{BB962C8B-B14F-4D97-AF65-F5344CB8AC3E}">
        <p14:creationId xmlns:p14="http://schemas.microsoft.com/office/powerpoint/2010/main" val="38346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Elementer i ny indberetning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272508"/>
          </a:xfrm>
        </p:spPr>
        <p:txBody>
          <a:bodyPr/>
          <a:lstStyle/>
          <a:p>
            <a:pPr marL="731475" indent="-514350">
              <a:lnSpc>
                <a:spcPts val="2800"/>
              </a:lnSpc>
              <a:buAutoNum type="alphaUcPeriod"/>
            </a:pPr>
            <a:r>
              <a:rPr lang="da-DK" sz="2800" dirty="0" smtClean="0">
                <a:latin typeface="Calibri" panose="020F0502020204030204" pitchFamily="34" charset="0"/>
              </a:rPr>
              <a:t>Kursisters holdundervisning på </a:t>
            </a:r>
            <a:r>
              <a:rPr lang="da-DK" sz="2800" dirty="0">
                <a:latin typeface="Calibri" panose="020F0502020204030204" pitchFamily="34" charset="0"/>
              </a:rPr>
              <a:t>FVU, AVU, OBU, GSK, HFE og </a:t>
            </a:r>
            <a:r>
              <a:rPr lang="da-DK" sz="2800" dirty="0" smtClean="0">
                <a:latin typeface="Calibri" panose="020F0502020204030204" pitchFamily="34" charset="0"/>
              </a:rPr>
              <a:t>GIF</a:t>
            </a:r>
          </a:p>
          <a:p>
            <a:pPr marL="731475" indent="-514350">
              <a:lnSpc>
                <a:spcPts val="2800"/>
              </a:lnSpc>
              <a:buAutoNum type="alphaUcPeriod"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31475" indent="-514350">
              <a:lnSpc>
                <a:spcPts val="2800"/>
              </a:lnSpc>
              <a:buAutoNum type="alphaUcPeriod"/>
            </a:pPr>
            <a:r>
              <a:rPr lang="da-DK" sz="2800" dirty="0" smtClean="0">
                <a:latin typeface="Calibri" panose="020F0502020204030204" pitchFamily="34" charset="0"/>
              </a:rPr>
              <a:t>Prøveresultater </a:t>
            </a:r>
            <a:r>
              <a:rPr lang="da-DK" sz="2800" dirty="0">
                <a:latin typeface="Calibri" panose="020F0502020204030204" pitchFamily="34" charset="0"/>
              </a:rPr>
              <a:t>for FVU, AVU, </a:t>
            </a:r>
            <a:r>
              <a:rPr lang="da-DK" sz="2800" dirty="0" smtClean="0">
                <a:latin typeface="Calibri" panose="020F0502020204030204" pitchFamily="34" charset="0"/>
              </a:rPr>
              <a:t>GSK</a:t>
            </a:r>
            <a:r>
              <a:rPr lang="da-DK" sz="2800" dirty="0">
                <a:latin typeface="Calibri" panose="020F0502020204030204" pitchFamily="34" charset="0"/>
              </a:rPr>
              <a:t>, HFE og </a:t>
            </a:r>
            <a:r>
              <a:rPr lang="da-DK" sz="2800" dirty="0" smtClean="0">
                <a:latin typeface="Calibri" panose="020F0502020204030204" pitchFamily="34" charset="0"/>
              </a:rPr>
              <a:t>GIF</a:t>
            </a:r>
          </a:p>
          <a:p>
            <a:pPr marL="731475" indent="-514350">
              <a:lnSpc>
                <a:spcPts val="2800"/>
              </a:lnSpc>
              <a:buAutoNum type="alphaUcPeriod"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31475" indent="-514350">
              <a:lnSpc>
                <a:spcPts val="2800"/>
              </a:lnSpc>
              <a:buAutoNum type="alphaUcPeriod"/>
            </a:pPr>
            <a:r>
              <a:rPr lang="da-DK" sz="2800" dirty="0" smtClean="0">
                <a:latin typeface="Calibri" panose="020F0502020204030204" pitchFamily="34" charset="0"/>
              </a:rPr>
              <a:t>Individuel kompetencevurdering</a:t>
            </a:r>
          </a:p>
          <a:p>
            <a:pPr marL="731475" indent="-514350">
              <a:lnSpc>
                <a:spcPts val="2800"/>
              </a:lnSpc>
              <a:buAutoNum type="alphaUcPeriod"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31475" indent="-514350">
              <a:lnSpc>
                <a:spcPts val="2800"/>
              </a:lnSpc>
              <a:buAutoNum type="alphaUcPeriod"/>
            </a:pPr>
            <a:r>
              <a:rPr lang="da-DK" sz="2800" dirty="0" smtClean="0">
                <a:latin typeface="Calibri" panose="020F0502020204030204" pitchFamily="34" charset="0"/>
              </a:rPr>
              <a:t>Almen forberedelseseksamen (AFE) med prøveresultater</a:t>
            </a:r>
          </a:p>
          <a:p>
            <a:pPr marL="731475" indent="-514350">
              <a:lnSpc>
                <a:spcPts val="2800"/>
              </a:lnSpc>
              <a:buAutoNum type="alphaUcPeriod"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33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Fra indberetning til statistik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Kursus, prøve bestået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cxnSp>
        <p:nvCxnSpPr>
          <p:cNvPr id="6" name="Lige pilforbindelse 5"/>
          <p:cNvCxnSpPr/>
          <p:nvPr/>
        </p:nvCxnSpPr>
        <p:spPr bwMode="auto">
          <a:xfrm>
            <a:off x="827584" y="2204864"/>
            <a:ext cx="2520280" cy="0"/>
          </a:xfrm>
          <a:prstGeom prst="straightConnector1">
            <a:avLst/>
          </a:prstGeom>
          <a:solidFill>
            <a:srgbClr val="DFD67F"/>
          </a:solidFill>
          <a:ln w="25400" cap="flat" cmpd="sng" algn="ctr">
            <a:solidFill>
              <a:schemeClr val="accent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7" name="Lige pilforbindelse 6"/>
          <p:cNvCxnSpPr/>
          <p:nvPr/>
        </p:nvCxnSpPr>
        <p:spPr bwMode="auto">
          <a:xfrm>
            <a:off x="2339752" y="2636912"/>
            <a:ext cx="3240360" cy="0"/>
          </a:xfrm>
          <a:prstGeom prst="straightConnector1">
            <a:avLst/>
          </a:prstGeom>
          <a:solidFill>
            <a:srgbClr val="DFD67F"/>
          </a:solidFill>
          <a:ln w="25400" cap="flat" cmpd="sng" algn="ctr">
            <a:solidFill>
              <a:schemeClr val="accent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Lige forbindelse 11"/>
          <p:cNvCxnSpPr/>
          <p:nvPr/>
        </p:nvCxnSpPr>
        <p:spPr bwMode="auto">
          <a:xfrm>
            <a:off x="395536" y="2996952"/>
            <a:ext cx="8352928" cy="0"/>
          </a:xfrm>
          <a:prstGeom prst="line">
            <a:avLst/>
          </a:prstGeom>
          <a:solidFill>
            <a:srgbClr val="DFD67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kstboks 12"/>
          <p:cNvSpPr txBox="1"/>
          <p:nvPr/>
        </p:nvSpPr>
        <p:spPr>
          <a:xfrm>
            <a:off x="971600" y="18355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Mat D, Hold A</a:t>
            </a:r>
            <a:endParaRPr lang="da-DK" dirty="0"/>
          </a:p>
        </p:txBody>
      </p:sp>
      <p:sp>
        <p:nvSpPr>
          <p:cNvPr id="14" name="Tekstboks 13"/>
          <p:cNvSpPr txBox="1"/>
          <p:nvPr/>
        </p:nvSpPr>
        <p:spPr>
          <a:xfrm>
            <a:off x="2843808" y="22675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Mat D, Hold B</a:t>
            </a:r>
            <a:endParaRPr lang="da-DK" dirty="0"/>
          </a:p>
        </p:txBody>
      </p:sp>
      <p:cxnSp>
        <p:nvCxnSpPr>
          <p:cNvPr id="15" name="Lige forbindelse 14"/>
          <p:cNvCxnSpPr/>
          <p:nvPr/>
        </p:nvCxnSpPr>
        <p:spPr bwMode="auto">
          <a:xfrm>
            <a:off x="395536" y="4581128"/>
            <a:ext cx="8352928" cy="0"/>
          </a:xfrm>
          <a:prstGeom prst="line">
            <a:avLst/>
          </a:prstGeom>
          <a:solidFill>
            <a:srgbClr val="DFD67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kstboks 15"/>
          <p:cNvSpPr txBox="1"/>
          <p:nvPr/>
        </p:nvSpPr>
        <p:spPr>
          <a:xfrm>
            <a:off x="6012160" y="2204864"/>
            <a:ext cx="2880320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a-DK" dirty="0" smtClean="0"/>
              <a:t>Mat D, MDT, Prøvehold X</a:t>
            </a:r>
          </a:p>
          <a:p>
            <a:r>
              <a:rPr lang="da-DK" dirty="0" smtClean="0"/>
              <a:t>Karakter = 7</a:t>
            </a:r>
            <a:endParaRPr lang="da-DK" dirty="0"/>
          </a:p>
        </p:txBody>
      </p:sp>
      <p:cxnSp>
        <p:nvCxnSpPr>
          <p:cNvPr id="17" name="Lige pilforbindelse 16"/>
          <p:cNvCxnSpPr/>
          <p:nvPr/>
        </p:nvCxnSpPr>
        <p:spPr bwMode="auto">
          <a:xfrm>
            <a:off x="819200" y="3933056"/>
            <a:ext cx="1512168" cy="0"/>
          </a:xfrm>
          <a:prstGeom prst="straightConnector1">
            <a:avLst/>
          </a:prstGeom>
          <a:solidFill>
            <a:srgbClr val="DFD67F"/>
          </a:solidFill>
          <a:ln w="25400" cap="flat" cmpd="sng" algn="ctr">
            <a:solidFill>
              <a:schemeClr val="tx2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8" name="Lige pilforbindelse 17"/>
          <p:cNvCxnSpPr/>
          <p:nvPr/>
        </p:nvCxnSpPr>
        <p:spPr bwMode="auto">
          <a:xfrm>
            <a:off x="2331368" y="4293096"/>
            <a:ext cx="3248744" cy="0"/>
          </a:xfrm>
          <a:prstGeom prst="straightConnector1">
            <a:avLst/>
          </a:prstGeom>
          <a:solidFill>
            <a:srgbClr val="DFD67F"/>
          </a:solidFill>
          <a:ln w="25400" cap="flat" cmpd="sng" algn="ctr">
            <a:solidFill>
              <a:schemeClr val="tx2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9" name="Tekstboks 18"/>
          <p:cNvSpPr txBox="1"/>
          <p:nvPr/>
        </p:nvSpPr>
        <p:spPr>
          <a:xfrm>
            <a:off x="755576" y="349171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Mat D, Hold A, afkortet</a:t>
            </a:r>
            <a:endParaRPr lang="da-DK" dirty="0"/>
          </a:p>
        </p:txBody>
      </p:sp>
      <p:sp>
        <p:nvSpPr>
          <p:cNvPr id="20" name="Tekstboks 19"/>
          <p:cNvSpPr txBox="1"/>
          <p:nvPr/>
        </p:nvSpPr>
        <p:spPr>
          <a:xfrm>
            <a:off x="2835424" y="39237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Mat D, Hold B</a:t>
            </a:r>
            <a:endParaRPr lang="da-DK" dirty="0"/>
          </a:p>
        </p:txBody>
      </p:sp>
      <p:sp>
        <p:nvSpPr>
          <p:cNvPr id="26" name="Tekstboks 25"/>
          <p:cNvSpPr txBox="1"/>
          <p:nvPr/>
        </p:nvSpPr>
        <p:spPr>
          <a:xfrm>
            <a:off x="6012160" y="3790781"/>
            <a:ext cx="2880320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a-DK" dirty="0" smtClean="0"/>
              <a:t>Mat D, </a:t>
            </a:r>
            <a:r>
              <a:rPr lang="da-DK" dirty="0"/>
              <a:t>MDT, Prøvehold X</a:t>
            </a:r>
          </a:p>
          <a:p>
            <a:r>
              <a:rPr lang="da-DK" dirty="0"/>
              <a:t>Karakter = </a:t>
            </a:r>
            <a:r>
              <a:rPr lang="da-DK" dirty="0" smtClean="0"/>
              <a:t>7</a:t>
            </a:r>
            <a:endParaRPr lang="da-DK" dirty="0"/>
          </a:p>
        </p:txBody>
      </p:sp>
      <p:cxnSp>
        <p:nvCxnSpPr>
          <p:cNvPr id="27" name="Lige pilforbindelse 26"/>
          <p:cNvCxnSpPr/>
          <p:nvPr/>
        </p:nvCxnSpPr>
        <p:spPr bwMode="auto">
          <a:xfrm>
            <a:off x="827584" y="5805264"/>
            <a:ext cx="4680520" cy="0"/>
          </a:xfrm>
          <a:prstGeom prst="straightConnector1">
            <a:avLst/>
          </a:prstGeom>
          <a:solidFill>
            <a:srgbClr val="DFD67F"/>
          </a:solidFill>
          <a:ln w="25400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8" name="Tekstboks 27"/>
          <p:cNvSpPr txBox="1"/>
          <p:nvPr/>
        </p:nvSpPr>
        <p:spPr>
          <a:xfrm>
            <a:off x="1575284" y="5301208"/>
            <a:ext cx="3284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 smtClean="0"/>
              <a:t>Mat D, prøve bestået</a:t>
            </a:r>
            <a:endParaRPr lang="da-DK" b="1" dirty="0"/>
          </a:p>
        </p:txBody>
      </p:sp>
      <p:sp>
        <p:nvSpPr>
          <p:cNvPr id="31" name="Tekstboks 30"/>
          <p:cNvSpPr txBox="1"/>
          <p:nvPr/>
        </p:nvSpPr>
        <p:spPr>
          <a:xfrm>
            <a:off x="251520" y="1412776"/>
            <a:ext cx="2448272" cy="369332"/>
          </a:xfrm>
          <a:prstGeom prst="rect">
            <a:avLst/>
          </a:prstGeom>
          <a:noFill/>
          <a:ln w="25400">
            <a:solidFill>
              <a:schemeClr val="accent1">
                <a:lumMod val="90000"/>
                <a:lumOff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a-DK" dirty="0" smtClean="0"/>
              <a:t>Skolens registreringer</a:t>
            </a:r>
            <a:endParaRPr lang="da-DK" dirty="0"/>
          </a:p>
        </p:txBody>
      </p:sp>
      <p:sp>
        <p:nvSpPr>
          <p:cNvPr id="32" name="Tekstboks 31"/>
          <p:cNvSpPr txBox="1"/>
          <p:nvPr/>
        </p:nvSpPr>
        <p:spPr>
          <a:xfrm>
            <a:off x="251520" y="3059668"/>
            <a:ext cx="2448272" cy="3693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a-DK" dirty="0" smtClean="0"/>
              <a:t>Indberettet til STIL</a:t>
            </a:r>
            <a:endParaRPr lang="da-DK" dirty="0"/>
          </a:p>
        </p:txBody>
      </p:sp>
      <p:sp>
        <p:nvSpPr>
          <p:cNvPr id="33" name="Tekstboks 32"/>
          <p:cNvSpPr txBox="1"/>
          <p:nvPr/>
        </p:nvSpPr>
        <p:spPr>
          <a:xfrm>
            <a:off x="251520" y="4643844"/>
            <a:ext cx="2736304" cy="369332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da-DK" dirty="0" smtClean="0"/>
              <a:t>Kursistregisteret i DST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1111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Hvordan og hvornår?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412776"/>
            <a:ext cx="8277225" cy="4536504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Indberetning september og marts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Skolen ansvarlig for indberetning og funktion til indberetning indbygges i det administrative system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Kvittering modtages, når indberetning er modtaget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Kvittering modtages, når der er fejl i indberetning – derefter fejlretning og ny indberetning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‘Skjulte’ fejl opdages senere ---&gt; ny indberetning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6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0"/>
            <a:ext cx="6478588" cy="1196752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Nye indrapporteringer 1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Faglig dokumentation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340768"/>
            <a:ext cx="8277225" cy="5301208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Faglig dokumentation indført 2009 på AVU-fag på niveauerne F, E og Basis</a:t>
            </a: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Eneste indikator for ‘resultatet’ af undervisning</a:t>
            </a: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Det har hele tiden skullet dokumenteres, at kursisten har udarbejdet faglig dokumentation og at det var egnet, men …</a:t>
            </a: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… det er først nu, at det bliver indrapporteret</a:t>
            </a: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Da indrapportering sker gennem det administrative system (her LUDUS), så skal det også registreres der for at kunne blive indrapporteret</a:t>
            </a: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  <a:hlinkClick r:id="rId2"/>
              </a:rPr>
              <a:t>Registrering i LUDUS mulig fra i år</a:t>
            </a: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Faglig dokumentation: Ja/Nej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76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660480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Nye indrapporteringer 2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Almen Forberedelseseksamen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268760"/>
            <a:ext cx="8277225" cy="5400600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Almen </a:t>
            </a:r>
            <a:r>
              <a:rPr lang="da-DK" sz="2800" dirty="0" err="1" smtClean="0">
                <a:latin typeface="Calibri" panose="020F0502020204030204" pitchFamily="34" charset="0"/>
              </a:rPr>
              <a:t>ForberedelsesEksamen</a:t>
            </a:r>
            <a:r>
              <a:rPr lang="da-DK" sz="2800" dirty="0" smtClean="0">
                <a:latin typeface="Calibri" panose="020F0502020204030204" pitchFamily="34" charset="0"/>
              </a:rPr>
              <a:t> (AFE) på AVU kan give krav på adgang til 2-årig hf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  <a:hlinkClick r:id="rId2" action="ppaction://hlinkfile"/>
              </a:rPr>
              <a:t>Eksempel på bevis</a:t>
            </a: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AFE skal registreres i det administrative system for at komme med i statistikken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Beviser skal følge bestemmelserne for at give mening, dvs. de rigtige fag og prøver på de korrekte niveauer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  <a:hlinkClick r:id="rId3"/>
              </a:rPr>
              <a:t>Om AFE</a:t>
            </a: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1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6984776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Nye indrapporteringer 3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Individuel kompetencevurdering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608512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Individuel kompetencevurdering på FVU, AVU, HFE, GSK og GIF 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>
                <a:latin typeface="Calibri" panose="020F0502020204030204" pitchFamily="34" charset="0"/>
              </a:rPr>
              <a:t>IKV </a:t>
            </a:r>
            <a:r>
              <a:rPr lang="da-DK" sz="2800" dirty="0" smtClean="0">
                <a:latin typeface="Calibri" panose="020F0502020204030204" pitchFamily="34" charset="0"/>
              </a:rPr>
              <a:t>kan </a:t>
            </a:r>
            <a:r>
              <a:rPr lang="da-DK" sz="2800" dirty="0">
                <a:latin typeface="Calibri" panose="020F0502020204030204" pitchFamily="34" charset="0"/>
              </a:rPr>
              <a:t>føre til, at </a:t>
            </a:r>
            <a:r>
              <a:rPr lang="da-DK" sz="2800" dirty="0" smtClean="0">
                <a:latin typeface="Calibri" panose="020F0502020204030204" pitchFamily="34" charset="0"/>
              </a:rPr>
              <a:t>man </a:t>
            </a:r>
            <a:r>
              <a:rPr lang="da-DK" sz="2800" dirty="0">
                <a:latin typeface="Calibri" panose="020F0502020204030204" pitchFamily="34" charset="0"/>
              </a:rPr>
              <a:t>får </a:t>
            </a:r>
            <a:r>
              <a:rPr lang="da-DK" sz="2800" dirty="0" smtClean="0">
                <a:latin typeface="Calibri" panose="020F0502020204030204" pitchFamily="34" charset="0"/>
              </a:rPr>
              <a:t>et </a:t>
            </a:r>
          </a:p>
          <a:p>
            <a:pPr marL="1126763" lvl="1" indent="-457200">
              <a:lnSpc>
                <a:spcPts val="2800"/>
              </a:lnSpc>
            </a:pPr>
            <a:r>
              <a:rPr lang="da-DK" sz="2400" dirty="0" smtClean="0">
                <a:latin typeface="Calibri" panose="020F0502020204030204" pitchFamily="34" charset="0"/>
              </a:rPr>
              <a:t>kompetencebevis for dele af et fag</a:t>
            </a:r>
          </a:p>
          <a:p>
            <a:pPr marL="1126763" lvl="1" indent="-457200">
              <a:lnSpc>
                <a:spcPts val="2800"/>
              </a:lnSpc>
            </a:pPr>
            <a:r>
              <a:rPr lang="da-DK" sz="2400" dirty="0" smtClean="0">
                <a:latin typeface="Calibri" panose="020F0502020204030204" pitchFamily="34" charset="0"/>
              </a:rPr>
              <a:t>kompetencebevis </a:t>
            </a:r>
            <a:r>
              <a:rPr lang="da-DK" sz="2400" dirty="0">
                <a:latin typeface="Calibri" panose="020F0502020204030204" pitchFamily="34" charset="0"/>
              </a:rPr>
              <a:t>for </a:t>
            </a:r>
            <a:r>
              <a:rPr lang="da-DK" sz="2400" dirty="0" smtClean="0">
                <a:latin typeface="Calibri" panose="020F0502020204030204" pitchFamily="34" charset="0"/>
              </a:rPr>
              <a:t>et helt fag</a:t>
            </a:r>
          </a:p>
          <a:p>
            <a:pPr marL="217125" indent="0">
              <a:lnSpc>
                <a:spcPts val="28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>
                <a:latin typeface="Calibri" panose="020F0502020204030204" pitchFamily="34" charset="0"/>
              </a:rPr>
              <a:t>Individuel kompetencevurdering</a:t>
            </a:r>
            <a:r>
              <a:rPr lang="da-DK" sz="2800" dirty="0" smtClean="0">
                <a:latin typeface="Calibri" panose="020F0502020204030204" pitchFamily="34" charset="0"/>
              </a:rPr>
              <a:t> skal registreres i det administrative system for at indgå i statistikken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Fag, niveau, anerkendt helt/delvist, dato</a:t>
            </a: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90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-27384"/>
            <a:ext cx="691276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Test af indberetninger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hvor langt er vi 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608512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Test af indberetning fra 6 institutioner er foretaget i samarbejde med CSC.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Indberetning ikke færdig til brug, men det er nået et godt stykke.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217125" indent="0">
              <a:lnSpc>
                <a:spcPts val="28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4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-27384"/>
            <a:ext cx="691276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Test af indberetninger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hvad kan ses 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608512"/>
          </a:xfrm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Faglig dokumentation registreret efter nytår – dog ikke i fuldt omfang. Registreringen skal sættes i </a:t>
            </a:r>
            <a:r>
              <a:rPr lang="da-DK" sz="2800" dirty="0" err="1" smtClean="0">
                <a:latin typeface="Calibri" panose="020F0502020204030204" pitchFamily="34" charset="0"/>
              </a:rPr>
              <a:t>f.m</a:t>
            </a:r>
            <a:r>
              <a:rPr lang="da-DK" sz="2800" dirty="0" smtClean="0">
                <a:latin typeface="Calibri" panose="020F0502020204030204" pitchFamily="34" charset="0"/>
              </a:rPr>
              <a:t>. alle kurser i AVU-fag på niveau E, F og Basis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AFE-beviser findes, men kun i begrænset antal (0-34 beviser pr. VUC). Er det virkeligt? Niveau G i Dansk som andetsprog?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217125" indent="0">
              <a:lnSpc>
                <a:spcPts val="28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34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660480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Hvad skal ske i efteråret ? (1)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484784"/>
            <a:ext cx="8277225" cy="4392488"/>
          </a:xfrm>
          <a:solidFill>
            <a:schemeClr val="bg1"/>
          </a:solidFill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Indberetningsfunktion i LUDUS skal gøres færdig på baggrund af resultater fra testindberetningerne.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Ændringer i LUDUS i september + test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Eventuelle manglende registreringer af fx faglig dokumentation kan foretages inden</a:t>
            </a:r>
          </a:p>
          <a:p>
            <a:pPr marL="217125" indent="0">
              <a:lnSpc>
                <a:spcPts val="28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‘GO’ for indberetning</a:t>
            </a: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72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6950"/>
          </a:xfrm>
        </p:spPr>
        <p:txBody>
          <a:bodyPr>
            <a:normAutofit/>
          </a:bodyPr>
          <a:lstStyle/>
          <a:p>
            <a:pPr algn="l"/>
            <a:r>
              <a:rPr lang="da-DK" sz="4000" b="0" dirty="0" smtClean="0">
                <a:latin typeface="Calibri" panose="020F0502020204030204" pitchFamily="34" charset="0"/>
              </a:rPr>
              <a:t>Emner i dag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5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720000" indent="-432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Offentligt tilgængelig statistik over kursusforløb</a:t>
            </a:r>
          </a:p>
          <a:p>
            <a:pPr marL="720000" indent="-4320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20000" indent="-432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Hvorfor fornyelse af Kursistindberetningen?</a:t>
            </a:r>
          </a:p>
          <a:p>
            <a:pPr marL="720000" indent="-4320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20000" indent="-432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Hvad betyder fornyet indberetning for registreringen?</a:t>
            </a:r>
          </a:p>
          <a:p>
            <a:pPr marL="360000" indent="-457200">
              <a:lnSpc>
                <a:spcPts val="30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endParaRPr lang="da-DK" sz="2800" dirty="0" smtClean="0">
              <a:latin typeface="Calibri" panose="020F0502020204030204" pitchFamily="34" charset="0"/>
            </a:endParaRPr>
          </a:p>
        </p:txBody>
      </p:sp>
      <p:sp>
        <p:nvSpPr>
          <p:cNvPr id="6" name="Pladsholder til sidefod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da-DK" dirty="0" smtClean="0"/>
              <a:t> </a:t>
            </a:r>
            <a:endParaRPr lang="da-DK" dirty="0"/>
          </a:p>
        </p:txBody>
      </p:sp>
      <p:sp>
        <p:nvSpPr>
          <p:cNvPr id="7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561FCCC-1A88-4CAC-8001-9D46D0A637C1}" type="slidenum">
              <a:rPr lang="da-DK" smtClean="0"/>
              <a:t>2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00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660480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Hvad skal ske i efteråret ? (2)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268760"/>
            <a:ext cx="8277225" cy="5256584"/>
          </a:xfrm>
          <a:solidFill>
            <a:schemeClr val="bg1"/>
          </a:solidFill>
        </p:spPr>
        <p:txBody>
          <a:bodyPr/>
          <a:lstStyle/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STIL udsender mails til institutioner om indrapportering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Institutioner indberetter og får </a:t>
            </a:r>
            <a:r>
              <a:rPr lang="da-DK" sz="2800" dirty="0">
                <a:latin typeface="Calibri" panose="020F0502020204030204" pitchFamily="34" charset="0"/>
              </a:rPr>
              <a:t>hurtigt enten en fejlmeddelelse </a:t>
            </a:r>
            <a:r>
              <a:rPr lang="da-DK" sz="2800" dirty="0" smtClean="0">
                <a:latin typeface="Calibri" panose="020F0502020204030204" pitchFamily="34" charset="0"/>
              </a:rPr>
              <a:t>eller en oversigt over antal indberettede kursister, etc.</a:t>
            </a:r>
          </a:p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Yderligere gennemgang af indberetningerne kan eventuelt føre til senere henvendelser og genindberetning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STIL anvender data til statistik – herunder Databankens tabeller på kursistområdet</a:t>
            </a: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6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660480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Hvornår skal der indberettes næste gang 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268760"/>
            <a:ext cx="8277225" cy="5328592"/>
          </a:xfrm>
          <a:solidFill>
            <a:schemeClr val="bg1"/>
          </a:solidFill>
        </p:spPr>
        <p:txBody>
          <a:bodyPr/>
          <a:lstStyle/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Kursistindberetningen foretages i september og marts hvert år</a:t>
            </a: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63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660480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Hvor beskrives indberetningen i detaljer?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268760"/>
            <a:ext cx="8277225" cy="5328592"/>
          </a:xfrm>
          <a:solidFill>
            <a:schemeClr val="bg1"/>
          </a:solidFill>
        </p:spPr>
        <p:txBody>
          <a:bodyPr/>
          <a:lstStyle/>
          <a:p>
            <a:pPr marL="674325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Sider om systemrevision på stil.dk:</a:t>
            </a:r>
          </a:p>
          <a:p>
            <a:pPr marL="674325" indent="-457200">
              <a:lnSpc>
                <a:spcPts val="2800"/>
              </a:lnSpc>
            </a:pPr>
            <a:endParaRPr lang="da-DK" sz="2800" dirty="0">
              <a:latin typeface="Calibri" panose="020F0502020204030204" pitchFamily="34" charset="0"/>
            </a:endParaRPr>
          </a:p>
          <a:p>
            <a:pPr marL="674325" indent="-457200">
              <a:lnSpc>
                <a:spcPts val="2800"/>
              </a:lnSpc>
            </a:pPr>
            <a:r>
              <a:rPr lang="da-DK" sz="2800" dirty="0">
                <a:latin typeface="Calibri" panose="020F0502020204030204" pitchFamily="34" charset="0"/>
                <a:hlinkClick r:id="rId2"/>
              </a:rPr>
              <a:t>http://stil.dk/It-og-administration/Administrative-systemer/Studieadministration/Systemrevision</a:t>
            </a:r>
            <a:endParaRPr lang="da-DK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0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da-DK" sz="4000" b="0" dirty="0" smtClean="0">
                <a:latin typeface="Calibri" panose="020F0502020204030204" pitchFamily="34" charset="0"/>
              </a:rPr>
              <a:t>Offentlig tilgængelig statistik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5" name="Pladsholder til sidefod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da-DK" smtClean="0"/>
              <a:t> </a:t>
            </a:r>
            <a:endParaRPr lang="da-DK" dirty="0"/>
          </a:p>
        </p:txBody>
      </p:sp>
      <p:sp>
        <p:nvSpPr>
          <p:cNvPr id="6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561FCCC-1A88-4CAC-8001-9D46D0A637C1}" type="slidenum">
              <a:rPr lang="da-DK" smtClean="0"/>
              <a:t>3</a:t>
            </a:fld>
            <a:endParaRPr lang="da-DK" dirty="0"/>
          </a:p>
        </p:txBody>
      </p:sp>
      <p:sp>
        <p:nvSpPr>
          <p:cNvPr id="7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720000" indent="-457200">
              <a:lnSpc>
                <a:spcPts val="2800"/>
              </a:lnSpc>
              <a:buNone/>
            </a:pPr>
            <a:r>
              <a:rPr lang="da-DK" sz="2800" dirty="0" smtClean="0">
                <a:latin typeface="Calibri" panose="020F0502020204030204" pitchFamily="34" charset="0"/>
              </a:rPr>
              <a:t>Kursusforløb</a:t>
            </a:r>
          </a:p>
          <a:p>
            <a:pPr marL="720000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Databanken på uvm.dk</a:t>
            </a:r>
          </a:p>
          <a:p>
            <a:pPr marL="720000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20000" indent="-4572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  <a:hlinkClick r:id="rId2"/>
              </a:rPr>
              <a:t>http://www.uvm.dk/Service/Statistik/Databanken</a:t>
            </a:r>
            <a:endParaRPr lang="da-DK" sz="2800" dirty="0" smtClean="0">
              <a:latin typeface="Calibri" panose="020F0502020204030204" pitchFamily="34" charset="0"/>
            </a:endParaRPr>
          </a:p>
          <a:p>
            <a:pPr marL="720000" indent="-4572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720000" indent="-457200">
              <a:lnSpc>
                <a:spcPts val="2800"/>
              </a:lnSpc>
              <a:buNone/>
            </a:pPr>
            <a:endParaRPr lang="da-DK" sz="2800" dirty="0" smtClean="0">
              <a:latin typeface="Calibri" panose="020F0502020204030204" pitchFamily="34" charset="0"/>
            </a:endParaRPr>
          </a:p>
          <a:p>
            <a:endParaRPr lang="da-DK" sz="28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4462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Databanken – Kursusforløb 1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56334"/>
            <a:ext cx="5694015" cy="5341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911" y="2133347"/>
            <a:ext cx="5949280" cy="18178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Lige pilforbindelse 4"/>
          <p:cNvCxnSpPr/>
          <p:nvPr/>
        </p:nvCxnSpPr>
        <p:spPr bwMode="auto">
          <a:xfrm flipV="1">
            <a:off x="3851920" y="4077072"/>
            <a:ext cx="2160240" cy="1224136"/>
          </a:xfrm>
          <a:prstGeom prst="straightConnector1">
            <a:avLst/>
          </a:prstGeom>
          <a:solidFill>
            <a:srgbClr val="DFD67F"/>
          </a:solidFill>
          <a:ln w="1016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/>
          </a:ln>
          <a:effectLst/>
        </p:spPr>
      </p:cxnSp>
    </p:spTree>
    <p:extLst>
      <p:ext uri="{BB962C8B-B14F-4D97-AF65-F5344CB8AC3E}">
        <p14:creationId xmlns:p14="http://schemas.microsoft.com/office/powerpoint/2010/main" val="32776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100"/>
            <a:ext cx="5832648" cy="669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3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 bwMode="auto">
          <a:xfrm>
            <a:off x="431800" y="44624"/>
            <a:ext cx="680449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46800" numCol="1" anchor="b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2pPr>
            <a:lvl3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3pPr>
            <a:lvl4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4pPr>
            <a:lvl5pPr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5pPr>
            <a:lvl6pPr marL="4572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6pPr>
            <a:lvl7pPr marL="9144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7pPr>
            <a:lvl8pPr marL="13716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8pPr>
            <a:lvl9pPr marL="1828800" algn="l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da-DK" sz="4000" b="0" dirty="0">
                <a:latin typeface="Calibri" panose="020F0502020204030204" pitchFamily="34" charset="0"/>
              </a:rPr>
              <a:t>Databanken – Kursusforløb 3</a:t>
            </a:r>
            <a:endParaRPr lang="da-DK" sz="4000" b="0" kern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5" y="1916833"/>
            <a:ext cx="8981761" cy="27266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10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44624"/>
            <a:ext cx="6478588" cy="1143000"/>
          </a:xfrm>
        </p:spPr>
        <p:txBody>
          <a:bodyPr/>
          <a:lstStyle/>
          <a:p>
            <a:r>
              <a:rPr lang="da-DK" sz="4000" b="0" dirty="0">
                <a:latin typeface="Calibri" panose="020F0502020204030204" pitchFamily="34" charset="0"/>
              </a:rPr>
              <a:t>Databanken – Kursusforløb </a:t>
            </a:r>
            <a:r>
              <a:rPr lang="da-DK" sz="4000" b="0" dirty="0" smtClean="0">
                <a:latin typeface="Calibri" panose="020F0502020204030204" pitchFamily="34" charset="0"/>
              </a:rPr>
              <a:t>4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34" y="1628800"/>
            <a:ext cx="8559133" cy="36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9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457200" y="106710"/>
            <a:ext cx="6779096" cy="1162050"/>
          </a:xfrm>
        </p:spPr>
        <p:txBody>
          <a:bodyPr>
            <a:normAutofit/>
          </a:bodyPr>
          <a:lstStyle/>
          <a:p>
            <a:pPr algn="l"/>
            <a:r>
              <a:rPr lang="da-DK" sz="4000" b="0" dirty="0" smtClean="0">
                <a:latin typeface="Calibri" panose="020F0502020204030204" pitchFamily="34" charset="0"/>
              </a:rPr>
              <a:t>Fra indberetning til statistik</a:t>
            </a:r>
            <a:br>
              <a:rPr lang="da-DK" sz="4000" b="0" dirty="0" smtClean="0">
                <a:latin typeface="Calibri" panose="020F0502020204030204" pitchFamily="34" charset="0"/>
              </a:rPr>
            </a:br>
            <a:r>
              <a:rPr lang="da-DK" sz="4000" b="0" dirty="0" smtClean="0">
                <a:latin typeface="Calibri" panose="020F0502020204030204" pitchFamily="34" charset="0"/>
              </a:rPr>
              <a:t>- kursusforløb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8" name="Pladsholder til indhold 2"/>
          <p:cNvSpPr txBox="1">
            <a:spLocks/>
          </p:cNvSpPr>
          <p:nvPr/>
        </p:nvSpPr>
        <p:spPr>
          <a:xfrm>
            <a:off x="6156176" y="1556792"/>
            <a:ext cx="2592288" cy="8926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a-DK" sz="2800" dirty="0" smtClean="0"/>
              <a:t>Indberetnings-database i STIL</a:t>
            </a:r>
          </a:p>
          <a:p>
            <a:endParaRPr lang="da-DK" sz="2000" dirty="0" smtClean="0"/>
          </a:p>
        </p:txBody>
      </p:sp>
      <p:sp>
        <p:nvSpPr>
          <p:cNvPr id="9" name="Pladsholder til indhold 2"/>
          <p:cNvSpPr txBox="1">
            <a:spLocks/>
          </p:cNvSpPr>
          <p:nvPr/>
        </p:nvSpPr>
        <p:spPr>
          <a:xfrm>
            <a:off x="6156176" y="3385591"/>
            <a:ext cx="2592288" cy="9075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 smtClean="0"/>
              <a:t>Data om kursister</a:t>
            </a:r>
          </a:p>
          <a:p>
            <a:pPr algn="ctr"/>
            <a:endParaRPr lang="da-DK" sz="2800" dirty="0" smtClean="0"/>
          </a:p>
        </p:txBody>
      </p:sp>
      <p:sp>
        <p:nvSpPr>
          <p:cNvPr id="10" name="Pladsholder til indhold 2"/>
          <p:cNvSpPr txBox="1">
            <a:spLocks/>
          </p:cNvSpPr>
          <p:nvPr/>
        </p:nvSpPr>
        <p:spPr>
          <a:xfrm>
            <a:off x="395536" y="1556792"/>
            <a:ext cx="2592288" cy="8926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a-DK" sz="2800" dirty="0" smtClean="0"/>
              <a:t>Registrering på skole</a:t>
            </a:r>
          </a:p>
          <a:p>
            <a:endParaRPr lang="da-DK" sz="2000" dirty="0" smtClean="0"/>
          </a:p>
        </p:txBody>
      </p:sp>
      <p:cxnSp>
        <p:nvCxnSpPr>
          <p:cNvPr id="11" name="Lige pilforbindelse 10"/>
          <p:cNvCxnSpPr>
            <a:stCxn id="10" idx="3"/>
            <a:endCxn id="8" idx="1"/>
          </p:cNvCxnSpPr>
          <p:nvPr/>
        </p:nvCxnSpPr>
        <p:spPr>
          <a:xfrm>
            <a:off x="2987824" y="2003140"/>
            <a:ext cx="3168352" cy="0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Lige pilforbindelse 11"/>
          <p:cNvCxnSpPr>
            <a:stCxn id="8" idx="2"/>
            <a:endCxn id="9" idx="0"/>
          </p:cNvCxnSpPr>
          <p:nvPr/>
        </p:nvCxnSpPr>
        <p:spPr>
          <a:xfrm>
            <a:off x="7452320" y="2449487"/>
            <a:ext cx="0" cy="936104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dsholder til indhold 2"/>
          <p:cNvSpPr txBox="1">
            <a:spLocks/>
          </p:cNvSpPr>
          <p:nvPr/>
        </p:nvSpPr>
        <p:spPr>
          <a:xfrm>
            <a:off x="6228184" y="2665511"/>
            <a:ext cx="2592288" cy="50405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400" dirty="0" smtClean="0">
                <a:solidFill>
                  <a:schemeClr val="tx2"/>
                </a:solidFill>
              </a:rPr>
              <a:t>Databehandling 1</a:t>
            </a:r>
          </a:p>
          <a:p>
            <a:endParaRPr lang="da-DK" sz="2400" dirty="0" smtClean="0">
              <a:solidFill>
                <a:schemeClr val="tx2"/>
              </a:solidFill>
            </a:endParaRPr>
          </a:p>
        </p:txBody>
      </p:sp>
      <p:sp>
        <p:nvSpPr>
          <p:cNvPr id="14" name="Pladsholder til indhold 2"/>
          <p:cNvSpPr txBox="1">
            <a:spLocks/>
          </p:cNvSpPr>
          <p:nvPr/>
        </p:nvSpPr>
        <p:spPr>
          <a:xfrm>
            <a:off x="6156176" y="4897759"/>
            <a:ext cx="2592288" cy="14835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 err="1" smtClean="0"/>
              <a:t>Kursistregisteri</a:t>
            </a:r>
            <a:r>
              <a:rPr lang="da-DK" sz="2800" dirty="0" smtClean="0"/>
              <a:t> Danmarks Statistik</a:t>
            </a:r>
          </a:p>
          <a:p>
            <a:pPr algn="ctr"/>
            <a:endParaRPr lang="da-DK" sz="2800" dirty="0" smtClean="0"/>
          </a:p>
        </p:txBody>
      </p:sp>
      <p:cxnSp>
        <p:nvCxnSpPr>
          <p:cNvPr id="15" name="Lige pilforbindelse 14"/>
          <p:cNvCxnSpPr>
            <a:stCxn id="9" idx="2"/>
            <a:endCxn id="14" idx="0"/>
          </p:cNvCxnSpPr>
          <p:nvPr/>
        </p:nvCxnSpPr>
        <p:spPr>
          <a:xfrm>
            <a:off x="7452320" y="4293096"/>
            <a:ext cx="0" cy="604663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ladsholder til indhold 2"/>
          <p:cNvSpPr txBox="1">
            <a:spLocks/>
          </p:cNvSpPr>
          <p:nvPr/>
        </p:nvSpPr>
        <p:spPr>
          <a:xfrm>
            <a:off x="395536" y="4897759"/>
            <a:ext cx="2592288" cy="14835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 smtClean="0"/>
              <a:t>Databanken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/>
              <a:t>i</a:t>
            </a:r>
            <a:r>
              <a:rPr lang="da-DK" sz="2800" dirty="0" smtClean="0"/>
              <a:t> STIL</a:t>
            </a:r>
          </a:p>
          <a:p>
            <a:pPr algn="ctr"/>
            <a:endParaRPr lang="da-DK" sz="2800" dirty="0" smtClean="0"/>
          </a:p>
        </p:txBody>
      </p:sp>
      <p:cxnSp>
        <p:nvCxnSpPr>
          <p:cNvPr id="17" name="Lige pilforbindelse 16"/>
          <p:cNvCxnSpPr>
            <a:stCxn id="14" idx="1"/>
            <a:endCxn id="16" idx="3"/>
          </p:cNvCxnSpPr>
          <p:nvPr/>
        </p:nvCxnSpPr>
        <p:spPr>
          <a:xfrm flipH="1">
            <a:off x="2987824" y="5639544"/>
            <a:ext cx="3168352" cy="0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dsholder til indhold 2"/>
          <p:cNvSpPr txBox="1">
            <a:spLocks/>
          </p:cNvSpPr>
          <p:nvPr/>
        </p:nvSpPr>
        <p:spPr>
          <a:xfrm>
            <a:off x="395536" y="2852936"/>
            <a:ext cx="2592288" cy="144016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 smtClean="0"/>
              <a:t>Statistik i Databanken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da-DK" sz="2800" dirty="0" smtClean="0"/>
              <a:t>(offentlig)</a:t>
            </a:r>
          </a:p>
          <a:p>
            <a:pPr algn="ctr"/>
            <a:endParaRPr lang="da-DK" sz="2800" dirty="0" smtClean="0"/>
          </a:p>
        </p:txBody>
      </p:sp>
      <p:cxnSp>
        <p:nvCxnSpPr>
          <p:cNvPr id="19" name="Lige pilforbindelse 18"/>
          <p:cNvCxnSpPr>
            <a:stCxn id="16" idx="0"/>
            <a:endCxn id="18" idx="2"/>
          </p:cNvCxnSpPr>
          <p:nvPr/>
        </p:nvCxnSpPr>
        <p:spPr>
          <a:xfrm flipV="1">
            <a:off x="1691680" y="4293097"/>
            <a:ext cx="0" cy="604662"/>
          </a:xfrm>
          <a:prstGeom prst="straightConnector1">
            <a:avLst/>
          </a:prstGeom>
          <a:ln w="508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indhold 2"/>
          <p:cNvSpPr txBox="1">
            <a:spLocks/>
          </p:cNvSpPr>
          <p:nvPr/>
        </p:nvSpPr>
        <p:spPr>
          <a:xfrm>
            <a:off x="3203848" y="1556792"/>
            <a:ext cx="2664296" cy="89269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400" dirty="0" smtClean="0">
                <a:solidFill>
                  <a:schemeClr val="tx2"/>
                </a:solidFill>
              </a:rPr>
              <a:t>Indberetning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da-DK" sz="2400" dirty="0">
                <a:solidFill>
                  <a:schemeClr val="tx2"/>
                </a:solidFill>
              </a:rPr>
              <a:t>v</a:t>
            </a:r>
            <a:r>
              <a:rPr lang="da-DK" sz="2400" dirty="0" smtClean="0">
                <a:solidFill>
                  <a:schemeClr val="tx2"/>
                </a:solidFill>
              </a:rPr>
              <a:t>ia skolens system</a:t>
            </a:r>
          </a:p>
          <a:p>
            <a:endParaRPr lang="da-DK" sz="2400" dirty="0" smtClean="0">
              <a:solidFill>
                <a:schemeClr val="tx2"/>
              </a:solidFill>
            </a:endParaRPr>
          </a:p>
        </p:txBody>
      </p:sp>
      <p:sp>
        <p:nvSpPr>
          <p:cNvPr id="26" name="Pladsholder til indhold 2"/>
          <p:cNvSpPr txBox="1">
            <a:spLocks/>
          </p:cNvSpPr>
          <p:nvPr/>
        </p:nvSpPr>
        <p:spPr>
          <a:xfrm>
            <a:off x="3347864" y="5229200"/>
            <a:ext cx="2592288" cy="50405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a-DK" sz="2400" dirty="0" smtClean="0">
                <a:solidFill>
                  <a:schemeClr val="tx2"/>
                </a:solidFill>
              </a:rPr>
              <a:t>Databehandling 2</a:t>
            </a:r>
          </a:p>
          <a:p>
            <a:endParaRPr lang="da-DK" sz="2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7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-27384"/>
            <a:ext cx="6478588" cy="1143000"/>
          </a:xfrm>
        </p:spPr>
        <p:txBody>
          <a:bodyPr/>
          <a:lstStyle/>
          <a:p>
            <a:r>
              <a:rPr lang="da-DK" sz="4000" b="0" dirty="0" smtClean="0">
                <a:latin typeface="Calibri" panose="020F0502020204030204" pitchFamily="34" charset="0"/>
              </a:rPr>
              <a:t>Hvorfor ændret indberetning?</a:t>
            </a:r>
            <a:endParaRPr lang="da-DK" sz="4000" b="0" dirty="0">
              <a:latin typeface="Calibri" panose="020F0502020204030204" pitchFamily="34" charset="0"/>
            </a:endParaRP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31800" y="1556792"/>
            <a:ext cx="8277225" cy="4896544"/>
          </a:xfrm>
        </p:spPr>
        <p:txBody>
          <a:bodyPr/>
          <a:lstStyle/>
          <a:p>
            <a:pPr marL="360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Gammel indberetning var baseret udelukkende på LUDUS</a:t>
            </a:r>
          </a:p>
          <a:p>
            <a:pPr marL="360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Tvivl om, hvordan indberetning blev dannet</a:t>
            </a:r>
          </a:p>
          <a:p>
            <a:pPr marL="360000">
              <a:lnSpc>
                <a:spcPts val="2800"/>
              </a:lnSpc>
            </a:pPr>
            <a:r>
              <a:rPr lang="da-DK" sz="2800" dirty="0">
                <a:latin typeface="Calibri" panose="020F0502020204030204" pitchFamily="34" charset="0"/>
              </a:rPr>
              <a:t>Indberetning ikke ændret i mange </a:t>
            </a:r>
            <a:r>
              <a:rPr lang="da-DK" sz="2800" dirty="0" smtClean="0">
                <a:latin typeface="Calibri" panose="020F0502020204030204" pitchFamily="34" charset="0"/>
              </a:rPr>
              <a:t>år og tog ikke hånd om faglig dokumentation, almen forberedelseseksamen og individuel kompetencevurdering </a:t>
            </a:r>
          </a:p>
          <a:p>
            <a:pPr marL="3600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pPr marL="360000">
              <a:lnSpc>
                <a:spcPts val="2800"/>
              </a:lnSpc>
            </a:pPr>
            <a:r>
              <a:rPr lang="da-DK" sz="2800" dirty="0" smtClean="0">
                <a:latin typeface="Calibri" panose="020F0502020204030204" pitchFamily="34" charset="0"/>
              </a:rPr>
              <a:t>Justeret indberetning fra 2016 tættere på data, der leveres til andre indberetninger. Adskillelse af kursusforløb og prøveresultater</a:t>
            </a:r>
          </a:p>
          <a:p>
            <a:pPr marL="360000">
              <a:lnSpc>
                <a:spcPts val="2800"/>
              </a:lnSpc>
            </a:pPr>
            <a:endParaRPr lang="da-DK" sz="2800" dirty="0" smtClean="0">
              <a:latin typeface="Calibri" panose="020F0502020204030204" pitchFamily="34" charset="0"/>
            </a:endParaRPr>
          </a:p>
          <a:p>
            <a:endParaRPr lang="da-DK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8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å - Ministeriet for børn og undervisning">
  <a:themeElements>
    <a:clrScheme name="Blå - Ministeriet for børn og undervisning 1">
      <a:dk1>
        <a:srgbClr val="000000"/>
      </a:dk1>
      <a:lt1>
        <a:srgbClr val="FFFFFF"/>
      </a:lt1>
      <a:dk2>
        <a:srgbClr val="B63333"/>
      </a:dk2>
      <a:lt2>
        <a:srgbClr val="537B8D"/>
      </a:lt2>
      <a:accent1>
        <a:srgbClr val="00641E"/>
      </a:accent1>
      <a:accent2>
        <a:srgbClr val="906B00"/>
      </a:accent2>
      <a:accent3>
        <a:srgbClr val="FFFFFF"/>
      </a:accent3>
      <a:accent4>
        <a:srgbClr val="000000"/>
      </a:accent4>
      <a:accent5>
        <a:srgbClr val="AAB8AB"/>
      </a:accent5>
      <a:accent6>
        <a:srgbClr val="826000"/>
      </a:accent6>
      <a:hlink>
        <a:srgbClr val="781D7E"/>
      </a:hlink>
      <a:folHlink>
        <a:srgbClr val="FDB945"/>
      </a:folHlink>
    </a:clrScheme>
    <a:fontScheme name="Blå - Ministeriet for børn og undervisning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FD67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ts val="18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FD67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ts val="18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lnDef>
  </a:objectDefaults>
  <a:extraClrSchemeLst>
    <a:extraClrScheme>
      <a:clrScheme name="Blå - Ministeriet for børn og undervisning 1">
        <a:dk1>
          <a:srgbClr val="000000"/>
        </a:dk1>
        <a:lt1>
          <a:srgbClr val="FFFFFF"/>
        </a:lt1>
        <a:dk2>
          <a:srgbClr val="B63333"/>
        </a:dk2>
        <a:lt2>
          <a:srgbClr val="537B8D"/>
        </a:lt2>
        <a:accent1>
          <a:srgbClr val="00641E"/>
        </a:accent1>
        <a:accent2>
          <a:srgbClr val="906B00"/>
        </a:accent2>
        <a:accent3>
          <a:srgbClr val="FFFFFF"/>
        </a:accent3>
        <a:accent4>
          <a:srgbClr val="000000"/>
        </a:accent4>
        <a:accent5>
          <a:srgbClr val="AAB8AB"/>
        </a:accent5>
        <a:accent6>
          <a:srgbClr val="826000"/>
        </a:accent6>
        <a:hlink>
          <a:srgbClr val="781D7E"/>
        </a:hlink>
        <a:folHlink>
          <a:srgbClr val="FDB94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15339</TotalTime>
  <Words>761</Words>
  <Application>Microsoft Office PowerPoint</Application>
  <PresentationFormat>Skærmshow (4:3)</PresentationFormat>
  <Paragraphs>147</Paragraphs>
  <Slides>22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22</vt:i4>
      </vt:variant>
    </vt:vector>
  </HeadingPairs>
  <TitlesOfParts>
    <vt:vector size="26" baseType="lpstr">
      <vt:lpstr>Arial</vt:lpstr>
      <vt:lpstr>Calibri</vt:lpstr>
      <vt:lpstr>Georgia</vt:lpstr>
      <vt:lpstr>Blå - Ministeriet for børn og undervisning</vt:lpstr>
      <vt:lpstr>PowerPoint-præsentation</vt:lpstr>
      <vt:lpstr>Emner i dag</vt:lpstr>
      <vt:lpstr>Offentlig tilgængelig statistik</vt:lpstr>
      <vt:lpstr>Databanken – Kursusforløb 1</vt:lpstr>
      <vt:lpstr>PowerPoint-præsentation</vt:lpstr>
      <vt:lpstr>PowerPoint-præsentation</vt:lpstr>
      <vt:lpstr>Databanken – Kursusforløb 4</vt:lpstr>
      <vt:lpstr>Fra indberetning til statistik - kursusforløb</vt:lpstr>
      <vt:lpstr>Hvorfor ændret indberetning?</vt:lpstr>
      <vt:lpstr>Gammel indberetning</vt:lpstr>
      <vt:lpstr>Elementer i ny indberetning</vt:lpstr>
      <vt:lpstr>Fra indberetning til statistik Kursus, prøve bestået</vt:lpstr>
      <vt:lpstr>Hvordan og hvornår?</vt:lpstr>
      <vt:lpstr>Nye indrapporteringer 1 - Faglig dokumentation</vt:lpstr>
      <vt:lpstr>Nye indrapporteringer 2 - Almen Forberedelseseksamen</vt:lpstr>
      <vt:lpstr>Nye indrapporteringer 3 - Individuel kompetencevurdering</vt:lpstr>
      <vt:lpstr>Test af indberetninger - hvor langt er vi ?</vt:lpstr>
      <vt:lpstr>Test af indberetninger - hvad kan ses ?</vt:lpstr>
      <vt:lpstr>Hvad skal ske i efteråret ? (1)</vt:lpstr>
      <vt:lpstr>Hvad skal ske i efteråret ? (2)</vt:lpstr>
      <vt:lpstr>Hvornår skal der indberettes næste gang ?</vt:lpstr>
      <vt:lpstr>Hvor beskrives indberetningen i detaljer?</vt:lpstr>
    </vt:vector>
  </TitlesOfParts>
  <Company>UNI-C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Kim Rosenqvist</dc:creator>
  <cp:lastModifiedBy>Diane Dahl Shaw</cp:lastModifiedBy>
  <cp:revision>418</cp:revision>
  <cp:lastPrinted>2016-09-01T13:50:23Z</cp:lastPrinted>
  <dcterms:created xsi:type="dcterms:W3CDTF">2014-10-15T10:04:02Z</dcterms:created>
  <dcterms:modified xsi:type="dcterms:W3CDTF">2016-09-07T06:19:58Z</dcterms:modified>
</cp:coreProperties>
</file>