
<file path=[Content_Types].xml><?xml version="1.0" encoding="utf-8"?>
<Types xmlns="http://schemas.openxmlformats.org/package/2006/content-types">
  <Default Extension="png" ContentType="image/png"/>
  <Default Extension="bin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bin" ContentType="image/x-emf"/>
  <Override PartName="/ppt/media/image15.bin" ContentType="image/x-em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308" r:id="rId3"/>
    <p:sldId id="311" r:id="rId4"/>
    <p:sldId id="284" r:id="rId5"/>
    <p:sldId id="309" r:id="rId6"/>
    <p:sldId id="310" r:id="rId7"/>
    <p:sldId id="285" r:id="rId8"/>
    <p:sldId id="314" r:id="rId9"/>
    <p:sldId id="320" r:id="rId10"/>
    <p:sldId id="286" r:id="rId11"/>
    <p:sldId id="299" r:id="rId12"/>
    <p:sldId id="300" r:id="rId13"/>
    <p:sldId id="319" r:id="rId14"/>
    <p:sldId id="304" r:id="rId15"/>
    <p:sldId id="305" r:id="rId16"/>
    <p:sldId id="307" r:id="rId17"/>
    <p:sldId id="302" r:id="rId18"/>
    <p:sldId id="316" r:id="rId19"/>
    <p:sldId id="317" r:id="rId20"/>
    <p:sldId id="318" r:id="rId21"/>
    <p:sldId id="315" r:id="rId22"/>
    <p:sldId id="313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59337" autoAdjust="0"/>
  </p:normalViewPr>
  <p:slideViewPr>
    <p:cSldViewPr snapToGrid="0" showGuides="1">
      <p:cViewPr varScale="1">
        <p:scale>
          <a:sx n="78" d="100"/>
          <a:sy n="78" d="100"/>
        </p:scale>
        <p:origin x="208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015735\Downloads\Valideringsfej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a-DK" dirty="0" smtClean="0"/>
              <a:t>Indberetninger 20.6.</a:t>
            </a:r>
            <a:r>
              <a:rPr lang="da-DK" baseline="0" dirty="0" smtClean="0"/>
              <a:t> – 5.7.</a:t>
            </a:r>
            <a:r>
              <a:rPr lang="da-DK" dirty="0" smtClean="0"/>
              <a:t> </a:t>
            </a:r>
            <a:r>
              <a:rPr lang="da-DK" dirty="0"/>
              <a:t>2020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Antal fejl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'Opdelt på fejlbesked'!$D$22:$D$28</c:f>
              <c:strCache>
                <c:ptCount val="7"/>
                <c:pt idx="0">
                  <c:v>Der mangler fag på SRP/SSO/SOP</c:v>
                </c:pt>
                <c:pt idx="1">
                  <c:v>Bonus A*Eksamensresultat</c:v>
                </c:pt>
                <c:pt idx="2">
                  <c:v>Beviset mangler en skriftlig karakter</c:v>
                </c:pt>
                <c:pt idx="3">
                  <c:v>Beviset mangler en mundtlig karakter (Ing.)</c:v>
                </c:pt>
                <c:pt idx="4">
                  <c:v>Beviset mangler en mundtlig karakter</c:v>
                </c:pt>
                <c:pt idx="5">
                  <c:v>Bonus A faktor</c:v>
                </c:pt>
                <c:pt idx="6">
                  <c:v>Eksamensresultat fejl</c:v>
                </c:pt>
              </c:strCache>
            </c:strRef>
          </c:cat>
          <c:val>
            <c:numRef>
              <c:f>'Opdelt på fejlbesked'!$E$22:$E$28</c:f>
              <c:numCache>
                <c:formatCode>General</c:formatCode>
                <c:ptCount val="7"/>
                <c:pt idx="0">
                  <c:v>12</c:v>
                </c:pt>
                <c:pt idx="1">
                  <c:v>19</c:v>
                </c:pt>
                <c:pt idx="2">
                  <c:v>27</c:v>
                </c:pt>
                <c:pt idx="3">
                  <c:v>50</c:v>
                </c:pt>
                <c:pt idx="4">
                  <c:v>66</c:v>
                </c:pt>
                <c:pt idx="5">
                  <c:v>561</c:v>
                </c:pt>
                <c:pt idx="6">
                  <c:v>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A-4429-98BB-60FD23CF58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44317488"/>
        <c:axId val="744316176"/>
      </c:barChart>
      <c:valAx>
        <c:axId val="74431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44317488"/>
        <c:crosses val="autoZero"/>
        <c:crossBetween val="between"/>
      </c:valAx>
      <c:catAx>
        <c:axId val="74431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44316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29/11/2021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1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2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2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4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022134B-2EA5-4CBB-9450-AECB2308381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3D4F9EA-A605-4D01-863E-708DD5D85776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1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9F665-2730-4BFB-B1A6-7D7244711B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800000"/>
            <a:ext cx="11110913" cy="451666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9439-ACD5-40DF-9AA7-A3F79ACD6661}" type="datetime2">
              <a:rPr lang="da-DK" noProof="0" smtClean="0"/>
              <a:t>29. november 2021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29. november 2021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6424C-796D-4BE4-BAE8-6ACAB3C4F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586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A8CE66-7830-4B1C-B068-74528FAA5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8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C2635E-BF5D-473B-8DC0-E2D60A65A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3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586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408A-2C93-4FDA-893A-85FA7EDCDC14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2C7CCD-C2D2-447B-B713-284F50A31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56B4D01-058D-4267-8553-2994D80A3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5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2261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6CC8-1D17-441B-9748-69DE7971662D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282BC1E-B2C5-4086-B686-2BE20ECB7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014913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82598E-74C8-4D96-9CD9-F3C9379E41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261" y="6145213"/>
            <a:ext cx="50184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A9D7866-1FDA-4F89-92F1-878E31CE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C76E05D-5A6A-4172-8C30-6223E21B9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C8EB62-94E0-4B88-9310-AE0A3E25649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31C2-C797-417F-B215-A4ECBDD0A66E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016A64-4F20-4120-9691-9D826C000C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0B3704-A025-4245-B180-68D9D51542B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9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4798" y="1800000"/>
            <a:ext cx="35892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F303-FFC0-4D4F-8F43-DB0AFBA232A2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E03E0D-DF6C-4C5C-A56D-B2BC9D602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AF337E-03BF-45AC-A37F-33398F88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4798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F67DA1-367B-4B33-AD92-3DCAC8A35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1200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44003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000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48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704-4DB5-4DA1-9BAA-BB57AFDB3484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5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20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1E862-106B-49B6-B389-64D98822F7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28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7A6365-6411-4D48-AECD-2B8A64CB94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82000" y="40572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A950-6630-4B6A-8064-C05C3E65AC28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0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87F6-1F73-41DF-BA18-627CF769F929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C9FE6C3-32E3-491C-9C4F-677DD61F7785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BB7134-2919-4382-92CA-D9C0A510422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09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877-DDC7-4F54-88E7-163902EE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133-94BF-482C-8DFB-14617466186F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F884-92B4-414E-A750-8F70B35D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6BC3B-8169-42D6-8E81-C7C31310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9" y="539750"/>
            <a:ext cx="974373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dette slide før du holder din præsentation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37303-372E-46CC-BFDB-C4D0D7AE0CDA}"/>
              </a:ext>
            </a:extLst>
          </p:cNvPr>
          <p:cNvSpPr/>
          <p:nvPr userDrawn="1"/>
        </p:nvSpPr>
        <p:spPr>
          <a:xfrm>
            <a:off x="539750" y="1582939"/>
            <a:ext cx="2581331" cy="3708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nyt slide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Startside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menupunktet </a:t>
            </a:r>
            <a:r>
              <a:rPr lang="da-DK" altLang="da-DK" sz="1000" b="1" noProof="1">
                <a:cs typeface="Arial" panose="020B0604020202020204" pitchFamily="34" charset="0"/>
              </a:rPr>
              <a:t>Nyt dias </a:t>
            </a:r>
            <a:r>
              <a:rPr lang="da-DK" altLang="da-DK" sz="1000" noProof="1">
                <a:cs typeface="Arial" panose="020B0604020202020204" pitchFamily="34" charset="0"/>
              </a:rPr>
              <a:t>for at indsætte et nyt slide.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Her får du et overblik over de 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godkendte BUVM-layouts. 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Ændre layouts</a:t>
            </a:r>
            <a:r>
              <a:rPr lang="da-DK" sz="1000" b="1" noProof="1">
                <a:cs typeface="Arial" panose="020B0604020202020204" pitchFamily="34" charset="0"/>
              </a:rPr>
              <a:t/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siden af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for at få vist en dropdown-menu af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mulige slide</a:t>
            </a:r>
            <a:r>
              <a:rPr lang="da-DK" altLang="da-DK" sz="1000" b="1" noProof="1">
                <a:cs typeface="Arial" panose="020B0604020202020204" pitchFamily="34" charset="0"/>
              </a:rPr>
              <a:t>-</a:t>
            </a:r>
            <a:r>
              <a:rPr lang="da-DK" altLang="da-DK" sz="1000" noProof="1">
                <a:cs typeface="Arial" panose="020B0604020202020204" pitchFamily="34" charset="0"/>
              </a:rPr>
              <a:t>layouts.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for at ændre dit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nuværende layout til et andet.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dirty="0"/>
              <a:t>Du kan hente færdige slides, der er tilpasset ministeriets design. Klik på </a:t>
            </a:r>
            <a:r>
              <a:rPr lang="da-DK" sz="1000" b="1" dirty="0"/>
              <a:t>Slidebibliotektet</a:t>
            </a:r>
            <a:r>
              <a:rPr lang="da-DK" sz="1000" dirty="0"/>
              <a:t> (til højre på skærmen eller klik på Templafy-knappen under Startside). Find for eksempel tidslinje,</a:t>
            </a:r>
            <a:br>
              <a:rPr lang="da-DK" sz="1000" dirty="0"/>
            </a:br>
            <a:r>
              <a:rPr lang="da-DK" sz="1000" dirty="0"/>
              <a:t>med mere.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7C2D6D-C0F0-4727-B718-C1A0A509F695}"/>
              </a:ext>
            </a:extLst>
          </p:cNvPr>
          <p:cNvSpPr/>
          <p:nvPr userDrawn="1"/>
        </p:nvSpPr>
        <p:spPr>
          <a:xfrm>
            <a:off x="4255796" y="1582939"/>
            <a:ext cx="2778125" cy="4485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billede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den boks på slidet, hvor du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ønsker at sætte et billede ind.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Indsæt </a:t>
            </a:r>
            <a:r>
              <a:rPr lang="da-DK" altLang="da-DK" sz="1000" noProof="1">
                <a:cs typeface="Arial" panose="020B0604020202020204" pitchFamily="34" charset="0"/>
              </a:rPr>
              <a:t>billede via </a:t>
            </a:r>
            <a:r>
              <a:rPr lang="da-DK" altLang="da-DK" sz="1000" b="1" noProof="1">
                <a:cs typeface="Arial" panose="020B0604020202020204" pitchFamily="34" charset="0"/>
              </a:rPr>
              <a:t>Billedbiblioteket </a:t>
            </a:r>
            <a:r>
              <a:rPr lang="da-DK" altLang="da-DK" sz="1000" noProof="1">
                <a:cs typeface="Arial" panose="020B0604020202020204" pitchFamily="34" charset="0"/>
              </a:rPr>
              <a:t>i højre side af skærmen. Billedet tilpasser sig den boks, som du har valgt. Det er muligt at skalere og redigere billedet.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00" noProof="1">
                <a:cs typeface="Arial" panose="020B0604020202020204" pitchFamily="34" charset="0"/>
              </a:rPr>
              <a:t>Hvis du klikker på</a:t>
            </a:r>
            <a:r>
              <a:rPr lang="da-DK" altLang="da-DK" sz="1000" b="1" noProof="1"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cs typeface="Arial" panose="020B0604020202020204" pitchFamily="34" charset="0"/>
              </a:rPr>
              <a:t>billedsymbolet i boksen på et slide, indsættes et billede fra din computer.</a:t>
            </a: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Tip: </a:t>
            </a:r>
            <a:r>
              <a:rPr lang="da-DK" altLang="da-DK" sz="1000" noProof="1">
                <a:cs typeface="Arial" panose="020B0604020202020204" pitchFamily="34" charset="0"/>
              </a:rPr>
              <a:t>Hvis du sletter billedet og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sig foran tekst eller grafik. Højreklik da på billedet og vælg </a:t>
            </a:r>
            <a:r>
              <a:rPr lang="da-DK" altLang="da-DK" sz="1000" b="1" noProof="1">
                <a:cs typeface="Arial" panose="020B0604020202020204" pitchFamily="34" charset="0"/>
              </a:rPr>
              <a:t>Placer bagest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Placer forrest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Tabeller og grafer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Indsæt eller tilpas design på din graf og tabel fra fanebladet BUVM.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50" b="1" noProof="1">
                <a:cs typeface="Arial" panose="020B0604020202020204" pitchFamily="34" charset="0"/>
              </a:rPr>
              <a:t>Kopiering fra gammel præsentation</a:t>
            </a:r>
            <a:br>
              <a:rPr lang="da-DK" alt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Når du kopierer indhold fra en gamle præsentationer, skal det formateres rigtigt. Højreklik i den nye præsentation og vælg </a:t>
            </a:r>
            <a:r>
              <a:rPr lang="da-DK" altLang="da-DK" sz="1000" b="1" noProof="1">
                <a:cs typeface="Arial" panose="020B0604020202020204" pitchFamily="34" charset="0"/>
              </a:rPr>
              <a:t>Brug destinationstema (D)</a:t>
            </a:r>
            <a:r>
              <a:rPr lang="da-DK" altLang="da-DK" sz="1000" b="0" noProof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CB945-4DBE-4C28-A3A2-1B98350A125C}"/>
              </a:ext>
            </a:extLst>
          </p:cNvPr>
          <p:cNvSpPr/>
          <p:nvPr userDrawn="1"/>
        </p:nvSpPr>
        <p:spPr>
          <a:xfrm>
            <a:off x="8872538" y="1582938"/>
            <a:ext cx="2778125" cy="420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ikoner eller illustrationer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0" noProof="1">
                <a:cs typeface="Arial" panose="020B0604020202020204" pitchFamily="34" charset="0"/>
              </a:rPr>
              <a:t>Vælg den boks på slidet, hvor du ønsker at sætte et element ind. </a:t>
            </a:r>
            <a:r>
              <a:rPr lang="da-DK" sz="1000" noProof="1">
                <a:cs typeface="Arial" panose="020B0604020202020204" pitchFamily="34" charset="0"/>
              </a:rPr>
              <a:t>Klik på </a:t>
            </a:r>
            <a:r>
              <a:rPr lang="da-DK" sz="1000" b="1" noProof="1">
                <a:cs typeface="Arial" panose="020B0604020202020204" pitchFamily="34" charset="0"/>
              </a:rPr>
              <a:t>Slideelementer </a:t>
            </a:r>
            <a:r>
              <a:rPr lang="da-DK" sz="1000" noProof="1">
                <a:cs typeface="Arial" panose="020B0604020202020204" pitchFamily="34" charset="0"/>
              </a:rPr>
              <a:t>i højre side af skærmen og vælg det element, som du ønsker at indsætte.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/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Det er muligt at skalere og flytte rundt på ikoner og illustrationer, så det passer til din præsentation.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/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Juster sidenummerering, 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dato og sidefod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Indsæt. 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</a:t>
            </a:r>
            <a:r>
              <a:rPr lang="da-DK" altLang="da-DK" sz="1000" b="1" noProof="1">
                <a:cs typeface="Arial" panose="020B0604020202020204" pitchFamily="34" charset="0"/>
              </a:rPr>
              <a:t>Sidehoved og Sidefod.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Anvend på alle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Anvend,</a:t>
            </a:r>
            <a:r>
              <a:rPr lang="da-DK" altLang="da-DK" sz="1000" noProof="1">
                <a:cs typeface="Arial" panose="020B0604020202020204" pitchFamily="34" charset="0"/>
              </a:rPr>
              <a:t> hvis det kun skal være på et enkelt slide.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Hjælpelinjer</a:t>
            </a:r>
            <a:r>
              <a:rPr lang="da-DK" sz="1000" b="1" noProof="1">
                <a:cs typeface="Arial" panose="020B0604020202020204" pitchFamily="34" charset="0"/>
              </a:rPr>
              <a:t/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Vis </a:t>
            </a:r>
            <a:r>
              <a:rPr lang="da-DK" altLang="da-DK" sz="1000" noProof="1">
                <a:cs typeface="Arial" panose="020B0604020202020204" pitchFamily="34" charset="0"/>
              </a:rPr>
              <a:t>og sæt hak ved </a:t>
            </a:r>
            <a:r>
              <a:rPr lang="da-DK" altLang="da-DK" sz="1000" b="1" noProof="1">
                <a:cs typeface="Arial" panose="020B0604020202020204" pitchFamily="34" charset="0"/>
              </a:rPr>
              <a:t>Hjælpelinjer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00" b="1" noProof="1">
                <a:cs typeface="Arial" panose="020B0604020202020204" pitchFamily="34" charset="0"/>
              </a:rPr>
              <a:t>Se vejledningen ‘PowerPoint i Børne- og Undervisningsministeriet’ kanalen.uvm.dk/skabeloner</a:t>
            </a:r>
            <a:r>
              <a:rPr lang="da-DK" sz="1000" b="1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da-DK" sz="1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8449-FC02-4222-8378-11EAD7E4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8007" y="4214375"/>
            <a:ext cx="542998" cy="576935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7C53AFF-1BD1-4C2D-ADA0-6C60B747B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691853"/>
            <a:ext cx="1216503" cy="5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40626F0-7354-4867-B1A6-6A7D5EF317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0888" y="2643625"/>
            <a:ext cx="977236" cy="7329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55D637-5398-4D33-89FD-0319C8D4C1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633" y="2883291"/>
            <a:ext cx="895714" cy="6078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096EECF-1100-4471-9709-5BC9DD7395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76189" y="5242988"/>
            <a:ext cx="1089602" cy="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6A0B762-411B-463F-8044-3EC853BA9D4E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BDE8350-EECC-41FB-B1DE-99531AC459F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1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B1C99B6-00EF-4BD5-B493-72A7DEB50D7A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D32680B-F3FB-49DB-96A2-CB46341C507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F4D76-B70D-46F5-9EF3-B5B4F0DBD8AA}"/>
              </a:ext>
            </a:extLst>
          </p:cNvPr>
          <p:cNvSpPr/>
          <p:nvPr userDrawn="1"/>
        </p:nvSpPr>
        <p:spPr>
          <a:xfrm>
            <a:off x="0" y="520619"/>
            <a:ext cx="4233836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B3418-DE63-4E57-97F5-08DB0EAAB189}"/>
              </a:ext>
            </a:extLst>
          </p:cNvPr>
          <p:cNvSpPr/>
          <p:nvPr userDrawn="1"/>
        </p:nvSpPr>
        <p:spPr>
          <a:xfrm>
            <a:off x="2421999" y="5541226"/>
            <a:ext cx="489012" cy="72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EEA76A7-3512-4E80-BE48-6DBAA473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6C18F3-B880-4457-93A1-9FFDAF00E0B5}" type="datetime2">
              <a:rPr lang="da-DK" smtClean="0"/>
              <a:t>29. november 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9144000" y="0"/>
            <a:ext cx="30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5" y="539750"/>
            <a:ext cx="8331026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8" y="1800000"/>
            <a:ext cx="8332789" cy="451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37200" y="1800000"/>
            <a:ext cx="2066400" cy="4518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84EFBB-277F-42C8-A80B-D262922E9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6145213"/>
            <a:ext cx="833278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ECC506D-1CDC-4383-9906-AE73BF191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324CD6-8F99-4FE4-8760-34B10310669C}"/>
              </a:ext>
            </a:extLst>
          </p:cNvPr>
          <p:cNvSpPr/>
          <p:nvPr userDrawn="1"/>
        </p:nvSpPr>
        <p:spPr>
          <a:xfrm flipH="1">
            <a:off x="7945466" y="520619"/>
            <a:ext cx="4246534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CE1EE5F-543F-41CF-832B-13034BBB5ED1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783176-E4E5-4131-813D-B093C3C9BD23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F4A2EE-9AF3-411C-B78C-5A1C5229E67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 (hvidt logo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C1B531E-3890-47C1-ABE6-109ACD4CDDAB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6FE7CF-D751-4088-9E86-16AAD29BD39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9259888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0000"/>
            <a:ext cx="111132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1465263" y="6451200"/>
            <a:ext cx="1270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D5DF24D-118F-4DCE-8BF9-83857A33C205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317875" y="6451200"/>
            <a:ext cx="43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51200"/>
            <a:ext cx="277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F4D82CF5-59D9-4856-8A5E-FBFAAFBD31C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  <p:sp>
        <p:nvSpPr>
          <p:cNvPr id="48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A76B31BA-D75C-4E7F-8C0C-E7571815A4E6}"/>
              </a:ext>
            </a:extLst>
          </p:cNvPr>
          <p:cNvSpPr/>
          <p:nvPr userDrawn="1"/>
        </p:nvSpPr>
        <p:spPr>
          <a:xfrm>
            <a:off x="540000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9C0A994-14E1-4B65-BF2E-8D31F94A8C9A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54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0A3D5CF3-4482-45C0-8C71-0B45B46988E1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1072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91A6C0AD-2321-4FAC-98D6-47B635CD631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146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9997466F-BE42-4D2B-A88B-8A59B0D18CC6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239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65A479C-2EBC-4B0C-B887-9C571D0D519A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331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2051B843-22F2-46D7-A0BD-EC58E0BFFE2D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424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C83AE160-C72F-4AE8-933A-E591ED1F5631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517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594F49F7-0972-4D67-87A1-DFE4CBB61EB3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609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F217BAF2-A665-41EF-9B43-8AB8D46187BC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702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1A52CB47-659A-4D1B-9DB5-6E70ADC7A6D9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794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6726B8B-8012-4B0A-9AFD-9D2C92153168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887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A3D8B656-0133-4298-A12F-22A206B2F9E8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980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0" r:id="rId3"/>
    <p:sldLayoutId id="2147483743" r:id="rId4"/>
    <p:sldLayoutId id="2147483649" r:id="rId5"/>
    <p:sldLayoutId id="2147483735" r:id="rId6"/>
    <p:sldLayoutId id="2147483732" r:id="rId7"/>
    <p:sldLayoutId id="2147483658" r:id="rId8"/>
    <p:sldLayoutId id="2147483744" r:id="rId9"/>
    <p:sldLayoutId id="2147483740" r:id="rId10"/>
    <p:sldLayoutId id="2147483721" r:id="rId11"/>
    <p:sldLayoutId id="2147483652" r:id="rId12"/>
    <p:sldLayoutId id="2147483734" r:id="rId13"/>
    <p:sldLayoutId id="2147483733" r:id="rId14"/>
    <p:sldLayoutId id="2147483742" r:id="rId15"/>
    <p:sldLayoutId id="2147483737" r:id="rId16"/>
    <p:sldLayoutId id="2147483736" r:id="rId17"/>
    <p:sldLayoutId id="2147483738" r:id="rId18"/>
    <p:sldLayoutId id="2147483654" r:id="rId19"/>
    <p:sldLayoutId id="2147483655" r:id="rId20"/>
    <p:sldLayoutId id="2147483741" r:id="rId2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arenR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arenR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72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  <p15:guide id="5" pos="923" userDrawn="1">
          <p15:clr>
            <a:srgbClr val="F26B43"/>
          </p15:clr>
        </p15:guide>
        <p15:guide id="6" pos="6756" userDrawn="1">
          <p15:clr>
            <a:srgbClr val="F26B43"/>
          </p15:clr>
        </p15:guide>
        <p15:guide id="7" pos="1506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9" pos="2673" userDrawn="1">
          <p15:clr>
            <a:srgbClr val="F26B43"/>
          </p15:clr>
        </p15:guide>
        <p15:guide id="10" pos="3256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423" userDrawn="1">
          <p15:clr>
            <a:srgbClr val="F26B43"/>
          </p15:clr>
        </p15:guide>
        <p15:guide id="13" pos="5006" userDrawn="1">
          <p15:clr>
            <a:srgbClr val="F26B43"/>
          </p15:clr>
        </p15:guide>
        <p15:guide id="14" pos="5589" userDrawn="1">
          <p15:clr>
            <a:srgbClr val="F26B43"/>
          </p15:clr>
        </p15:guide>
        <p15:guide id="15" pos="61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8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n.stil.dk/display/OFFTIOB/Fejlkoder+for+GYM+servi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999" y="3808800"/>
            <a:ext cx="7794656" cy="1378800"/>
          </a:xfrm>
        </p:spPr>
        <p:txBody>
          <a:bodyPr/>
          <a:lstStyle/>
          <a:p>
            <a:r>
              <a:rPr lang="da-DK" dirty="0" smtClean="0"/>
              <a:t>Kvalitet i Eksamensdatabasen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3600" dirty="0" smtClean="0"/>
              <a:t>Thorkild Svendsen </a:t>
            </a:r>
            <a:br>
              <a:rPr lang="da-DK" sz="3600" dirty="0" smtClean="0"/>
            </a:br>
            <a:r>
              <a:rPr lang="da-DK" sz="3600" dirty="0" smtClean="0"/>
              <a:t>Styrelsen for It og Læring</a:t>
            </a:r>
            <a:endParaRPr lang="da-DK" sz="4400" dirty="0"/>
          </a:p>
        </p:txBody>
      </p:sp>
      <p:pic>
        <p:nvPicPr>
          <p:cNvPr id="9" name="Picture Placeholder 2"/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8" b="37046"/>
          <a:stretch/>
        </p:blipFill>
        <p:spPr>
          <a:xfrm>
            <a:off x="0" y="0"/>
            <a:ext cx="12193200" cy="3430800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CAC9-5EC0-4FCD-8270-C0667CD1F959}" type="datetime2">
              <a:rPr lang="da-DK"/>
              <a:t>29. november 2021</a:t>
            </a:fld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2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Kvalitetsprojektet i STIL</a:t>
            </a:r>
            <a:br>
              <a:rPr lang="da-DK" dirty="0" smtClean="0"/>
            </a:b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Mål: Beviserne skal være korrekte</a:t>
            </a:r>
          </a:p>
          <a:p>
            <a:r>
              <a:rPr lang="da-DK" dirty="0" smtClean="0"/>
              <a:t>Kæden er ikke stærkere end det svageste led</a:t>
            </a:r>
          </a:p>
          <a:p>
            <a:r>
              <a:rPr lang="da-DK" dirty="0" smtClean="0"/>
              <a:t>Indsatsen målrettes alle led i ”kæden”</a:t>
            </a:r>
          </a:p>
          <a:p>
            <a:r>
              <a:rPr lang="da-DK" dirty="0" smtClean="0"/>
              <a:t>Vi har intensiveret samarbejdet med</a:t>
            </a:r>
          </a:p>
          <a:p>
            <a:pPr lvl="1"/>
            <a:r>
              <a:rPr lang="da-DK" dirty="0" smtClean="0"/>
              <a:t>AMU/EUD/GYM/FGU-kontorerne i STUK</a:t>
            </a:r>
          </a:p>
          <a:p>
            <a:pPr lvl="1"/>
            <a:r>
              <a:rPr lang="da-DK" dirty="0" smtClean="0"/>
              <a:t>Studieadministrative systemer</a:t>
            </a:r>
          </a:p>
          <a:p>
            <a:pPr lvl="1"/>
            <a:r>
              <a:rPr lang="da-DK" dirty="0" smtClean="0"/>
              <a:t>Optagelse.dk</a:t>
            </a:r>
          </a:p>
          <a:p>
            <a:pPr lvl="1"/>
            <a:r>
              <a:rPr lang="da-DK" dirty="0" smtClean="0"/>
              <a:t>Statistik</a:t>
            </a:r>
          </a:p>
          <a:p>
            <a:r>
              <a:rPr lang="da-DK" dirty="0" smtClean="0"/>
              <a:t>Redskaber ud over samarbejde</a:t>
            </a:r>
          </a:p>
          <a:p>
            <a:pPr lvl="1"/>
            <a:r>
              <a:rPr lang="da-DK" dirty="0" smtClean="0"/>
              <a:t>Validering</a:t>
            </a:r>
          </a:p>
          <a:p>
            <a:pPr lvl="1"/>
            <a:r>
              <a:rPr lang="da-DK" dirty="0" smtClean="0"/>
              <a:t>Opfølgning</a:t>
            </a:r>
            <a:endParaRPr lang="da-DK" dirty="0"/>
          </a:p>
        </p:txBody>
      </p:sp>
      <p:pic>
        <p:nvPicPr>
          <p:cNvPr id="11" name="Pladsholder til indhold 10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37713" y="2251336"/>
            <a:ext cx="2065337" cy="3615802"/>
          </a:xfrm>
          <a:prstGeom prst="rect">
            <a:avLst/>
          </a:prstGeo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9372317" y="1553778"/>
            <a:ext cx="281968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/>
              <a:t>Figur: Indsatsområder i </a:t>
            </a:r>
          </a:p>
          <a:p>
            <a:r>
              <a:rPr lang="da-DK" sz="1600" b="1" dirty="0" smtClean="0"/>
              <a:t>kvalitetsprojektet</a:t>
            </a:r>
          </a:p>
        </p:txBody>
      </p:sp>
    </p:spTree>
    <p:extLst>
      <p:ext uri="{BB962C8B-B14F-4D97-AF65-F5344CB8AC3E}">
        <p14:creationId xmlns:p14="http://schemas.microsoft.com/office/powerpoint/2010/main" val="23767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 i produktion forår 2021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Valideringer af </a:t>
            </a:r>
            <a:r>
              <a:rPr lang="da-DK" dirty="0" err="1" smtClean="0"/>
              <a:t>Gym</a:t>
            </a:r>
            <a:r>
              <a:rPr lang="da-DK" dirty="0" smtClean="0"/>
              <a:t>-beviser</a:t>
            </a:r>
          </a:p>
          <a:p>
            <a:pPr lvl="1"/>
            <a:r>
              <a:rPr lang="da-DK" dirty="0" smtClean="0"/>
              <a:t>Eksamensresultat</a:t>
            </a:r>
          </a:p>
          <a:p>
            <a:pPr lvl="1"/>
            <a:r>
              <a:rPr lang="da-DK" dirty="0" smtClean="0"/>
              <a:t>Bonus A</a:t>
            </a:r>
          </a:p>
          <a:p>
            <a:pPr lvl="1"/>
            <a:r>
              <a:rPr lang="da-DK" dirty="0" smtClean="0"/>
              <a:t>Eksamensresultat*Bonus A</a:t>
            </a:r>
          </a:p>
          <a:p>
            <a:pPr lvl="1"/>
            <a:r>
              <a:rPr lang="da-DK" dirty="0" smtClean="0"/>
              <a:t>Enkeltfagsbeviser (</a:t>
            </a:r>
            <a:r>
              <a:rPr lang="da-DK" dirty="0" err="1" smtClean="0"/>
              <a:t>mdt</a:t>
            </a:r>
            <a:r>
              <a:rPr lang="da-DK" dirty="0" smtClean="0"/>
              <a:t>./skr.)</a:t>
            </a:r>
          </a:p>
          <a:p>
            <a:pPr lvl="1"/>
            <a:r>
              <a:rPr lang="da-DK" dirty="0" smtClean="0"/>
              <a:t>Enkeltfagsbeviser på adgangskurser til ing. </a:t>
            </a:r>
            <a:r>
              <a:rPr lang="da-DK" dirty="0" err="1"/>
              <a:t>u</a:t>
            </a:r>
            <a:r>
              <a:rPr lang="da-DK" dirty="0" err="1" smtClean="0"/>
              <a:t>dd</a:t>
            </a:r>
            <a:r>
              <a:rPr lang="da-DK" dirty="0" smtClean="0"/>
              <a:t>.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72" y="-594"/>
            <a:ext cx="6096528" cy="6858594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55903AE5-5F52-4F8B-82BD-7D52EC6B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1" y="2060363"/>
            <a:ext cx="3059438" cy="30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 i produktion forår 2021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Valideringer af </a:t>
            </a:r>
            <a:r>
              <a:rPr lang="da-DK" dirty="0" err="1" smtClean="0"/>
              <a:t>Gym</a:t>
            </a:r>
            <a:r>
              <a:rPr lang="da-DK" dirty="0" smtClean="0"/>
              <a:t>-beviser</a:t>
            </a:r>
          </a:p>
          <a:p>
            <a:pPr lvl="1"/>
            <a:r>
              <a:rPr lang="da-DK" dirty="0" smtClean="0"/>
              <a:t>Eksamensresultat</a:t>
            </a:r>
          </a:p>
          <a:p>
            <a:pPr lvl="1"/>
            <a:r>
              <a:rPr lang="da-DK" dirty="0" smtClean="0"/>
              <a:t>Bonus A</a:t>
            </a:r>
          </a:p>
          <a:p>
            <a:pPr lvl="1"/>
            <a:r>
              <a:rPr lang="da-DK" dirty="0" smtClean="0"/>
              <a:t>Eksamensresultat*Bonus A</a:t>
            </a:r>
          </a:p>
          <a:p>
            <a:pPr lvl="1"/>
            <a:r>
              <a:rPr lang="da-DK" dirty="0" smtClean="0"/>
              <a:t>Enkeltfagsbeviser (</a:t>
            </a:r>
            <a:r>
              <a:rPr lang="da-DK" dirty="0" err="1" smtClean="0"/>
              <a:t>mdt</a:t>
            </a:r>
            <a:r>
              <a:rPr lang="da-DK" dirty="0" smtClean="0"/>
              <a:t>./skr.)</a:t>
            </a:r>
          </a:p>
          <a:p>
            <a:pPr lvl="1"/>
            <a:r>
              <a:rPr lang="da-DK" dirty="0" smtClean="0"/>
              <a:t>Enkeltfagsbeviser på adgangskurser til ing. </a:t>
            </a:r>
            <a:r>
              <a:rPr lang="da-DK" dirty="0" err="1"/>
              <a:t>u</a:t>
            </a:r>
            <a:r>
              <a:rPr lang="da-DK" dirty="0" err="1" smtClean="0"/>
              <a:t>dd</a:t>
            </a:r>
            <a:r>
              <a:rPr lang="da-DK" dirty="0" smtClean="0"/>
              <a:t>.</a:t>
            </a:r>
          </a:p>
          <a:p>
            <a:r>
              <a:rPr lang="da-DK" dirty="0" smtClean="0"/>
              <a:t>Ikke mindst: en teknisk forbedret Eksamensdatabase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72" y="-594"/>
            <a:ext cx="6096528" cy="6858594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billede 10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0908" r="309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Teknisk beskrivelse af validering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Grænsefladebeskrivelsen for Eksamensdatabasen</a:t>
            </a:r>
          </a:p>
          <a:p>
            <a:r>
              <a:rPr lang="da-DK" dirty="0" smtClean="0">
                <a:hlinkClick r:id="rId3"/>
              </a:rPr>
              <a:t>Fejlkoder – eksempel</a:t>
            </a:r>
            <a:r>
              <a:rPr lang="da-DK" dirty="0" smtClean="0"/>
              <a:t>: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70" y="2629109"/>
            <a:ext cx="7685714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Valideringsfejl ved test af indberetninger 2020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/>
          </p:nvPr>
        </p:nvGraphicFramePr>
        <p:xfrm>
          <a:off x="539748" y="1607590"/>
          <a:ext cx="11003068" cy="481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3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STILs</a:t>
            </a:r>
            <a:r>
              <a:rPr lang="da-DK" dirty="0" smtClean="0"/>
              <a:t> overvågning af  indberetninger 2021</a:t>
            </a:r>
            <a:endParaRPr lang="da-DK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20384"/>
          <a:stretch/>
        </p:blipFill>
        <p:spPr>
          <a:xfrm>
            <a:off x="6094800" y="0"/>
            <a:ext cx="6094800" cy="6858000"/>
          </a:xfrm>
        </p:spPr>
      </p:pic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Vi kendte – for første gang - de forventede antal beviser pr. institution pr. uddannelse</a:t>
            </a:r>
          </a:p>
          <a:p>
            <a:r>
              <a:rPr lang="da-DK" dirty="0" smtClean="0"/>
              <a:t>Så vi kunne derfor se, hvor mange fulde beviser vi mangler på hver institution under indberetningsperioden</a:t>
            </a:r>
          </a:p>
          <a:p>
            <a:r>
              <a:rPr lang="da-DK" dirty="0" smtClean="0"/>
              <a:t>Vi kan se, hvis et studieadministrativt system har systematiske fejl</a:t>
            </a:r>
          </a:p>
          <a:p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4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sendte en rykker mandag den 28.6.2021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Til de skoler, som ikke har afleveret det ”forventede” antal beviser til os</a:t>
            </a:r>
          </a:p>
          <a:p>
            <a:r>
              <a:rPr lang="da-DK" dirty="0" smtClean="0"/>
              <a:t>Vi vil jo gerne have at studenterne kan søge videre på optagelse.dk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32" name="Picture 8" descr="https://www.fvgh.dk/sites/default/files/styles/addon_wide/public/pictures/news/huebillede_flip.jpg?itok=i0J1dv2q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182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Sommer 2021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48" y="1800000"/>
            <a:ext cx="3383028" cy="4518000"/>
          </a:xfrm>
        </p:spPr>
        <p:txBody>
          <a:bodyPr/>
          <a:lstStyle/>
          <a:p>
            <a:r>
              <a:rPr lang="da-DK" dirty="0" smtClean="0"/>
              <a:t>Beviser bliver valideret</a:t>
            </a:r>
          </a:p>
          <a:p>
            <a:r>
              <a:rPr lang="da-DK" dirty="0" smtClean="0"/>
              <a:t>Teknisk forbedret Eksamensdatabase</a:t>
            </a:r>
          </a:p>
          <a:p>
            <a:r>
              <a:rPr lang="da-DK" dirty="0" smtClean="0"/>
              <a:t>Bedre opfølgning sammen med skolerne</a:t>
            </a:r>
          </a:p>
          <a:p>
            <a:r>
              <a:rPr lang="da-DK" dirty="0" smtClean="0"/>
              <a:t>Samarbejde med studieadministrative systemer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29.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9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Genberegning 1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da-DK" dirty="0"/>
              <a:t>Fra </a:t>
            </a:r>
            <a:r>
              <a:rPr lang="da-DK" dirty="0" smtClean="0"/>
              <a:t>2022, </a:t>
            </a:r>
            <a:r>
              <a:rPr lang="da-DK" dirty="0"/>
              <a:t>når en gymnasial eksamen </a:t>
            </a:r>
            <a:r>
              <a:rPr lang="da-DK" dirty="0" smtClean="0"/>
              <a:t>suppleres</a:t>
            </a:r>
          </a:p>
          <a:p>
            <a:pPr lvl="1" fontAlgn="base"/>
            <a:r>
              <a:rPr lang="da-DK" dirty="0" smtClean="0"/>
              <a:t>via </a:t>
            </a:r>
            <a:r>
              <a:rPr lang="da-DK" dirty="0"/>
              <a:t>gymnasial supplering (GSK), </a:t>
            </a:r>
            <a:endParaRPr lang="da-DK" dirty="0" smtClean="0"/>
          </a:p>
          <a:p>
            <a:pPr lvl="1" fontAlgn="base"/>
            <a:r>
              <a:rPr lang="da-DK" dirty="0" smtClean="0"/>
              <a:t>hf-enkeltfag</a:t>
            </a:r>
            <a:r>
              <a:rPr lang="da-DK" dirty="0"/>
              <a:t>, </a:t>
            </a:r>
            <a:endParaRPr lang="da-DK" dirty="0" smtClean="0"/>
          </a:p>
          <a:p>
            <a:pPr lvl="1" fontAlgn="base"/>
            <a:r>
              <a:rPr lang="da-DK" dirty="0" smtClean="0"/>
              <a:t>supplerende </a:t>
            </a:r>
            <a:r>
              <a:rPr lang="da-DK" dirty="0"/>
              <a:t>overbygningsforløb (SOF) eller lignende. </a:t>
            </a:r>
            <a:endParaRPr lang="da-DK" dirty="0" smtClean="0"/>
          </a:p>
          <a:p>
            <a:pPr marL="180000" lvl="1" indent="0" fontAlgn="base">
              <a:buNone/>
            </a:pPr>
            <a:r>
              <a:rPr lang="da-DK" dirty="0" smtClean="0"/>
              <a:t>Karaktergennemsnittet </a:t>
            </a:r>
            <a:r>
              <a:rPr lang="da-DK" dirty="0"/>
              <a:t>fra den gymnasiale eksamen kan blive nedjusteret (genberegnet), når der søges optagelse på en videregående uddannelse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29.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95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Genberegning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da-DK" dirty="0"/>
              <a:t>Reglerne gælder kun for gymnasiale eksamener (hhx, htx, </a:t>
            </a:r>
            <a:r>
              <a:rPr lang="da-DK" dirty="0" err="1"/>
              <a:t>stx</a:t>
            </a:r>
            <a:r>
              <a:rPr lang="da-DK" dirty="0"/>
              <a:t>, hf, højere forberedelseseksamen eller </a:t>
            </a:r>
            <a:r>
              <a:rPr lang="da-DK" dirty="0" err="1"/>
              <a:t>eux</a:t>
            </a:r>
            <a:r>
              <a:rPr lang="da-DK" dirty="0"/>
              <a:t>) eller beviser for </a:t>
            </a:r>
            <a:r>
              <a:rPr lang="da-DK" dirty="0" err="1"/>
              <a:t>eux</a:t>
            </a:r>
            <a:r>
              <a:rPr lang="da-DK" dirty="0"/>
              <a:t> 1 del, der er opnået den 1. maj 2022 eller senere.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1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Bevisområdet</a:t>
            </a:r>
          </a:p>
          <a:p>
            <a:r>
              <a:rPr lang="da-DK" dirty="0" smtClean="0"/>
              <a:t>Hvorfor er validering nødvendig?</a:t>
            </a:r>
          </a:p>
          <a:p>
            <a:r>
              <a:rPr lang="da-DK" dirty="0" smtClean="0"/>
              <a:t>Hvilke valideringer blev indført op til sommer 2021</a:t>
            </a:r>
          </a:p>
          <a:p>
            <a:r>
              <a:rPr lang="da-DK" dirty="0" smtClean="0"/>
              <a:t>Genberegning</a:t>
            </a:r>
          </a:p>
          <a:p>
            <a:r>
              <a:rPr lang="da-DK" dirty="0" smtClean="0"/>
              <a:t>Planer og forventninger</a:t>
            </a:r>
          </a:p>
          <a:p>
            <a:r>
              <a:rPr lang="da-DK" dirty="0" smtClean="0"/>
              <a:t>Åben diskussion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E6C3-32E3-491C-9C4F-677DD61F7785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3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Genberegning 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da-DK" dirty="0"/>
              <a:t>Nedjustering finder sted, hvis</a:t>
            </a:r>
          </a:p>
          <a:p>
            <a:pPr fontAlgn="base"/>
            <a:r>
              <a:rPr lang="da-DK" dirty="0"/>
              <a:t>den gymnasiale eksamen og suppleringsfag er afsluttet den 1. maj 2022 eller senere, og</a:t>
            </a:r>
          </a:p>
          <a:p>
            <a:pPr fontAlgn="base"/>
            <a:r>
              <a:rPr lang="da-DK" dirty="0"/>
              <a:t>der suppleres med fag, der er specifikke adgangskrav til den konkrete videregående uddannelse, der søges optagelse på, og</a:t>
            </a:r>
          </a:p>
          <a:p>
            <a:pPr fontAlgn="base"/>
            <a:r>
              <a:rPr lang="da-DK" dirty="0"/>
              <a:t>karaktererne fra suppleringsfagene trækker karaktergennemsnittet fra den gymnasiale eksamen ned.</a:t>
            </a:r>
          </a:p>
          <a:p>
            <a:pPr marL="0" indent="0" fontAlgn="base">
              <a:buNone/>
            </a:pPr>
            <a:endParaRPr lang="da-DK" dirty="0" smtClean="0"/>
          </a:p>
          <a:p>
            <a:pPr marL="0" indent="0" fontAlgn="base">
              <a:buNone/>
            </a:pPr>
            <a:r>
              <a:rPr lang="da-DK" dirty="0" smtClean="0"/>
              <a:t>Genberegningen </a:t>
            </a:r>
            <a:r>
              <a:rPr lang="da-DK" dirty="0"/>
              <a:t>sker automatisk af det digitale eksamensbevis, når der søges optagelse på en videregående uddannelse. 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29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Genberegning - konklusion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Genberegning kan komme i spil hvis en elev tager supplerende kurser</a:t>
            </a:r>
          </a:p>
          <a:p>
            <a:endParaRPr lang="da-DK" dirty="0" smtClean="0"/>
          </a:p>
          <a:p>
            <a:r>
              <a:rPr lang="da-DK" sz="2800" dirty="0" smtClean="0"/>
              <a:t>Indberet </a:t>
            </a:r>
            <a:r>
              <a:rPr lang="da-DK" sz="2800" dirty="0" smtClean="0"/>
              <a:t>så vidt muligt alle </a:t>
            </a:r>
            <a:r>
              <a:rPr lang="da-DK" sz="2800" dirty="0" smtClean="0"/>
              <a:t>kurser!</a:t>
            </a: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29.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 dirty="0" smtClean="0"/>
              <a:t>Genberegningen finder sted i Optagelse.dk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414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Planer og forventninger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Formodentlig ingen nye valideringer til sommer 2022</a:t>
            </a:r>
          </a:p>
          <a:p>
            <a:r>
              <a:rPr lang="da-DK" dirty="0" smtClean="0"/>
              <a:t>STIL er internt på vej mod bedre data om elever (på GYM-uddannelser)</a:t>
            </a:r>
          </a:p>
          <a:p>
            <a:r>
              <a:rPr lang="da-DK" dirty="0" smtClean="0"/>
              <a:t>Forventer at kunne give mere præcis besked </a:t>
            </a:r>
            <a:r>
              <a:rPr lang="da-DK" smtClean="0"/>
              <a:t>til GYM-institutioner </a:t>
            </a:r>
            <a:r>
              <a:rPr lang="da-DK" dirty="0" smtClean="0"/>
              <a:t>om </a:t>
            </a:r>
            <a:r>
              <a:rPr lang="da-DK" smtClean="0"/>
              <a:t>hvad vi i STIL </a:t>
            </a:r>
            <a:r>
              <a:rPr lang="da-DK" dirty="0" smtClean="0"/>
              <a:t>tror mangler </a:t>
            </a:r>
            <a:r>
              <a:rPr lang="da-DK" dirty="0" err="1" smtClean="0"/>
              <a:t>ifht</a:t>
            </a:r>
            <a:r>
              <a:rPr lang="da-DK" dirty="0" smtClean="0"/>
              <a:t>. indberetning</a:t>
            </a:r>
          </a:p>
          <a:p>
            <a:r>
              <a:rPr lang="da-DK" dirty="0" smtClean="0"/>
              <a:t>Kvalitetsarbejde i STIL </a:t>
            </a:r>
            <a:r>
              <a:rPr lang="da-DK" dirty="0" err="1" smtClean="0"/>
              <a:t>ifht</a:t>
            </a:r>
            <a:r>
              <a:rPr lang="da-DK" dirty="0" smtClean="0"/>
              <a:t>. Karakterdatabasen</a:t>
            </a:r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29.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222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Åben diskussion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Hvad kan vi (sammen) gøre for at </a:t>
            </a:r>
          </a:p>
          <a:p>
            <a:pPr lvl="1"/>
            <a:r>
              <a:rPr lang="da-DK" dirty="0" smtClean="0"/>
              <a:t>Gøre indberetning af beviser lettere?</a:t>
            </a:r>
          </a:p>
          <a:p>
            <a:pPr lvl="1"/>
            <a:r>
              <a:rPr lang="da-DK" dirty="0" smtClean="0"/>
              <a:t>Hæve kvaliteten af eksamensbeviser?</a:t>
            </a:r>
          </a:p>
          <a:p>
            <a:pPr lvl="1"/>
            <a:endParaRPr lang="da-DK" dirty="0"/>
          </a:p>
          <a:p>
            <a:pPr marL="180000" lvl="1" indent="0">
              <a:buNone/>
            </a:pPr>
            <a:r>
              <a:rPr lang="da-DK" dirty="0" smtClean="0"/>
              <a:t>Diskussion af store og små problemer ved indberetning og beviser.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29.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Pladsholder til indhold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13" y="1566481"/>
            <a:ext cx="2065337" cy="2065337"/>
          </a:xfrm>
        </p:spPr>
      </p:pic>
    </p:spTree>
    <p:extLst>
      <p:ext uri="{BB962C8B-B14F-4D97-AF65-F5344CB8AC3E}">
        <p14:creationId xmlns:p14="http://schemas.microsoft.com/office/powerpoint/2010/main" val="236122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7909" y="415786"/>
            <a:ext cx="5383235" cy="5638939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da-DK" dirty="0" smtClean="0"/>
              <a:t>Den danske kvalifikations-ramme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2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Bevisområdet i STIL</a:t>
            </a:r>
            <a:endParaRPr lang="da-DK" b="1" dirty="0"/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>
          <a:xfrm>
            <a:off x="539748" y="1783373"/>
            <a:ext cx="8332789" cy="4518000"/>
          </a:xfrm>
        </p:spPr>
        <p:txBody>
          <a:bodyPr/>
          <a:lstStyle/>
          <a:p>
            <a:r>
              <a:rPr lang="da-DK" b="1" dirty="0" smtClean="0"/>
              <a:t>Karakterdatabasen</a:t>
            </a:r>
          </a:p>
          <a:p>
            <a:r>
              <a:rPr lang="da-DK" b="1" dirty="0" smtClean="0"/>
              <a:t>Eksamensdatabasen</a:t>
            </a:r>
            <a:endParaRPr lang="da-DK" b="1" dirty="0"/>
          </a:p>
          <a:p>
            <a:r>
              <a:rPr lang="da-DK" b="1" dirty="0" smtClean="0"/>
              <a:t>AMU-Bevisarkivet</a:t>
            </a:r>
            <a:endParaRPr lang="da-DK" dirty="0"/>
          </a:p>
          <a:p>
            <a:pPr lvl="1"/>
            <a:endParaRPr lang="da-DK" dirty="0"/>
          </a:p>
          <a:p>
            <a:pPr lvl="2"/>
            <a:endParaRPr lang="da-DK" dirty="0" smtClean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18EF2DE-D857-44A5-A33D-34F4F7D9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84" y="2696708"/>
            <a:ext cx="2551910" cy="36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Karakterdatabasen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0000" lvl="1" indent="0">
              <a:buNone/>
            </a:pPr>
            <a:r>
              <a:rPr lang="da-DK" dirty="0" smtClean="0"/>
              <a:t>indhold</a:t>
            </a:r>
          </a:p>
          <a:p>
            <a:pPr lvl="1"/>
            <a:r>
              <a:rPr lang="da-DK" dirty="0" smtClean="0"/>
              <a:t>Standpunktskarakterer fra grundskoler</a:t>
            </a:r>
          </a:p>
          <a:p>
            <a:pPr lvl="1"/>
            <a:r>
              <a:rPr lang="da-DK" dirty="0" smtClean="0"/>
              <a:t>Prøveresultater </a:t>
            </a:r>
            <a:r>
              <a:rPr lang="da-DK" dirty="0"/>
              <a:t>fra </a:t>
            </a:r>
            <a:r>
              <a:rPr lang="da-DK" dirty="0" smtClean="0"/>
              <a:t>grundskoler</a:t>
            </a:r>
          </a:p>
          <a:p>
            <a:pPr marL="180000" lvl="1" indent="0">
              <a:buNone/>
            </a:pPr>
            <a:endParaRPr lang="da-DK" dirty="0"/>
          </a:p>
          <a:p>
            <a:pPr marL="180000" lvl="1" indent="0">
              <a:buNone/>
            </a:pPr>
            <a:r>
              <a:rPr lang="da-DK" dirty="0" smtClean="0"/>
              <a:t>Brug</a:t>
            </a:r>
            <a:endParaRPr lang="da-DK" dirty="0"/>
          </a:p>
          <a:p>
            <a:pPr lvl="1"/>
            <a:r>
              <a:rPr lang="da-DK" dirty="0" smtClean="0"/>
              <a:t>Grundlag for optagelse i </a:t>
            </a:r>
            <a:r>
              <a:rPr lang="da-DK" dirty="0"/>
              <a:t>Optagelse.dk </a:t>
            </a:r>
            <a:r>
              <a:rPr lang="da-DK" dirty="0" smtClean="0"/>
              <a:t>ved ansøgning til  ungdomsuddannelser</a:t>
            </a:r>
          </a:p>
          <a:p>
            <a:pPr lvl="1"/>
            <a:r>
              <a:rPr lang="da-DK" dirty="0" err="1" smtClean="0"/>
              <a:t>MinKompetencemappe</a:t>
            </a:r>
            <a:r>
              <a:rPr lang="da-DK" dirty="0" smtClean="0"/>
              <a:t> (i 2022)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8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Eksamensdatabasen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0000" lvl="1" indent="0">
              <a:buNone/>
            </a:pPr>
            <a:r>
              <a:rPr lang="da-DK" dirty="0" smtClean="0"/>
              <a:t>Indhold</a:t>
            </a:r>
          </a:p>
          <a:p>
            <a:pPr lvl="2"/>
            <a:r>
              <a:rPr lang="da-DK" dirty="0" smtClean="0"/>
              <a:t>Prøveresultater </a:t>
            </a:r>
            <a:r>
              <a:rPr lang="da-DK" dirty="0"/>
              <a:t>fra </a:t>
            </a:r>
          </a:p>
          <a:p>
            <a:pPr lvl="2"/>
            <a:r>
              <a:rPr lang="da-DK" dirty="0" smtClean="0"/>
              <a:t>Gymnasiale </a:t>
            </a:r>
            <a:r>
              <a:rPr lang="da-DK" dirty="0"/>
              <a:t>uddannelser (htx, hhx, </a:t>
            </a:r>
            <a:r>
              <a:rPr lang="da-DK" dirty="0" err="1"/>
              <a:t>stx</a:t>
            </a:r>
            <a:r>
              <a:rPr lang="da-DK" dirty="0"/>
              <a:t>, hf</a:t>
            </a:r>
            <a:r>
              <a:rPr lang="da-DK" dirty="0" smtClean="0"/>
              <a:t>)</a:t>
            </a:r>
          </a:p>
          <a:p>
            <a:pPr lvl="2"/>
            <a:endParaRPr lang="da-DK" dirty="0"/>
          </a:p>
          <a:p>
            <a:pPr lvl="2"/>
            <a:r>
              <a:rPr lang="da-DK" dirty="0" smtClean="0"/>
              <a:t>AMU-kurser</a:t>
            </a:r>
          </a:p>
          <a:p>
            <a:pPr lvl="2"/>
            <a:r>
              <a:rPr lang="da-DK" dirty="0"/>
              <a:t>Forberedende Grunduddannelse </a:t>
            </a:r>
            <a:r>
              <a:rPr lang="da-DK" dirty="0" smtClean="0"/>
              <a:t>(åbnet denne måned)  </a:t>
            </a:r>
            <a:endParaRPr lang="da-DK" dirty="0"/>
          </a:p>
          <a:p>
            <a:pPr lvl="2"/>
            <a:r>
              <a:rPr lang="da-DK" dirty="0" smtClean="0"/>
              <a:t>Erhvervsuddannelserne (december 2021)</a:t>
            </a:r>
            <a:endParaRPr lang="da-DK" dirty="0"/>
          </a:p>
          <a:p>
            <a:pPr marL="360000" lvl="2" indent="0">
              <a:buNone/>
            </a:pPr>
            <a:endParaRPr lang="da-DK" dirty="0"/>
          </a:p>
          <a:p>
            <a:pPr marL="180000" lvl="1" indent="0">
              <a:buNone/>
            </a:pPr>
            <a:r>
              <a:rPr lang="da-DK" dirty="0" smtClean="0"/>
              <a:t>Brug i </a:t>
            </a:r>
            <a:r>
              <a:rPr lang="da-DK" dirty="0" err="1" smtClean="0"/>
              <a:t>fht</a:t>
            </a:r>
            <a:r>
              <a:rPr lang="da-DK" dirty="0" smtClean="0"/>
              <a:t>. GYM-området:</a:t>
            </a:r>
            <a:endParaRPr lang="da-DK" dirty="0"/>
          </a:p>
          <a:p>
            <a:pPr lvl="1"/>
            <a:r>
              <a:rPr lang="da-DK" dirty="0" smtClean="0"/>
              <a:t>Optagelse.dk </a:t>
            </a:r>
            <a:r>
              <a:rPr lang="da-DK" dirty="0"/>
              <a:t>til optagelse på videregående uddannelser</a:t>
            </a:r>
          </a:p>
          <a:p>
            <a:pPr lvl="1"/>
            <a:r>
              <a:rPr lang="da-DK" dirty="0" smtClean="0"/>
              <a:t>borgere </a:t>
            </a:r>
            <a:r>
              <a:rPr lang="da-DK" dirty="0"/>
              <a:t>via Min </a:t>
            </a:r>
            <a:r>
              <a:rPr lang="da-DK" dirty="0" err="1"/>
              <a:t>KompetenceMappe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4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bevisdata bruges også af Datavarehus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48" y="1581150"/>
            <a:ext cx="8332789" cy="4736849"/>
          </a:xfrm>
        </p:spPr>
        <p:txBody>
          <a:bodyPr/>
          <a:lstStyle/>
          <a:p>
            <a:endParaRPr lang="da-DK" b="1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4185" y="2202227"/>
            <a:ext cx="5736895" cy="4428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8" y="1607840"/>
            <a:ext cx="5586732" cy="44289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6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er validering nødvendig?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Hvad er validering?</a:t>
            </a:r>
          </a:p>
          <a:p>
            <a:pPr lvl="1"/>
            <a:r>
              <a:rPr lang="da-DK" dirty="0" smtClean="0"/>
              <a:t>Matcher data nogle bestemte krav? ja/nej</a:t>
            </a:r>
          </a:p>
          <a:p>
            <a:r>
              <a:rPr lang="da-DK" dirty="0" smtClean="0"/>
              <a:t>Fejl i beviser kan forhindre en borger i at blive optaget på en uddannelse</a:t>
            </a:r>
          </a:p>
          <a:p>
            <a:r>
              <a:rPr lang="da-DK" dirty="0" smtClean="0"/>
              <a:t>Fejl i beviser kan betyde at grundlaget for optagelse er forkert fx forkert gennemsnit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35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 for validering data i Eksamensdatabasen?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Skole sender data via studieadministrativt system</a:t>
            </a:r>
          </a:p>
          <a:p>
            <a:r>
              <a:rPr lang="da-DK" dirty="0" smtClean="0"/>
              <a:t>Kø</a:t>
            </a:r>
          </a:p>
          <a:p>
            <a:r>
              <a:rPr lang="da-DK" dirty="0" smtClean="0"/>
              <a:t>Behandling i </a:t>
            </a:r>
            <a:r>
              <a:rPr lang="da-DK" dirty="0" smtClean="0"/>
              <a:t>Eksamensdatabasen</a:t>
            </a:r>
            <a:endParaRPr lang="da-DK" dirty="0" smtClean="0"/>
          </a:p>
          <a:p>
            <a:r>
              <a:rPr lang="da-DK" dirty="0" smtClean="0"/>
              <a:t>Accept eller afvisning</a:t>
            </a:r>
          </a:p>
          <a:p>
            <a:r>
              <a:rPr lang="da-DK" dirty="0" smtClean="0"/>
              <a:t>Studieadministrativt system kan spørge om status på en indberetning</a:t>
            </a:r>
          </a:p>
          <a:p>
            <a:r>
              <a:rPr lang="da-DK" dirty="0" smtClean="0"/>
              <a:t>Specifikke fejlkoder ved fejl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29. november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79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006\AppData\Local\Temp\Templafy\PowerPointVsto\Assets\7.jpg"/>
  <p:tag name="TEMPLAFYSLIDEID" val="6369515109368334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5735\AppData\Local\Temp\Templafy\PowerPointVsto\Assets\24b5fb82-77c4-4e5b-9d8a-f3ca1bc21e06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VM">
  <a:themeElements>
    <a:clrScheme name="Undervisningsministeriet">
      <a:dk1>
        <a:srgbClr val="161616"/>
      </a:dk1>
      <a:lt1>
        <a:srgbClr val="FFFFFF"/>
      </a:lt1>
      <a:dk2>
        <a:srgbClr val="404042"/>
      </a:dk2>
      <a:lt2>
        <a:srgbClr val="E5F1F4"/>
      </a:lt2>
      <a:accent1>
        <a:srgbClr val="007A98"/>
      </a:accent1>
      <a:accent2>
        <a:srgbClr val="99CAD6"/>
      </a:accent2>
      <a:accent3>
        <a:srgbClr val="33786D"/>
      </a:accent3>
      <a:accent4>
        <a:srgbClr val="C31F59"/>
      </a:accent4>
      <a:accent5>
        <a:srgbClr val="69226A"/>
      </a:accent5>
      <a:accent6>
        <a:srgbClr val="EA8145"/>
      </a:accent6>
      <a:hlink>
        <a:srgbClr val="007A98"/>
      </a:hlink>
      <a:folHlink>
        <a:srgbClr val="99CAD6"/>
      </a:folHlink>
    </a:clrScheme>
    <a:fontScheme name="UVM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lank.potx" id="{A3B46BF8-4555-4BFE-9F2B-CB276DC98C80}" vid="{950795C3-1738-4D4D-8153-8A0A722C738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745</Words>
  <Application>Microsoft Office PowerPoint</Application>
  <PresentationFormat>Widescreen</PresentationFormat>
  <Paragraphs>173</Paragraphs>
  <Slides>23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Arial</vt:lpstr>
      <vt:lpstr>Georgia</vt:lpstr>
      <vt:lpstr>Verdana</vt:lpstr>
      <vt:lpstr>Wingdings</vt:lpstr>
      <vt:lpstr>UVM</vt:lpstr>
      <vt:lpstr>Kvalitet i Eksamensdatabasen  Thorkild Svendsen  Styrelsen for It og Læring</vt:lpstr>
      <vt:lpstr>PowerPoint-præsentation</vt:lpstr>
      <vt:lpstr>PowerPoint-præsentation</vt:lpstr>
      <vt:lpstr>Bevisområdet i STIL</vt:lpstr>
      <vt:lpstr>Karakterdatabasen </vt:lpstr>
      <vt:lpstr>Eksamensdatabasen </vt:lpstr>
      <vt:lpstr>bevisdata bruges også af Datavarehus</vt:lpstr>
      <vt:lpstr>Hvorfor er validering nødvendig?</vt:lpstr>
      <vt:lpstr>Proces for validering data i Eksamensdatabasen?</vt:lpstr>
      <vt:lpstr>Kvalitetsprojektet i STIL </vt:lpstr>
      <vt:lpstr>Nyt i produktion forår 2021</vt:lpstr>
      <vt:lpstr>Nyt i produktion forår 2021</vt:lpstr>
      <vt:lpstr>Teknisk beskrivelse af validering</vt:lpstr>
      <vt:lpstr>Valideringsfejl ved test af indberetninger 2020</vt:lpstr>
      <vt:lpstr>STILs overvågning af  indberetninger 2021</vt:lpstr>
      <vt:lpstr>Vi sendte en rykker mandag den 28.6.2021</vt:lpstr>
      <vt:lpstr>Sommer 2021</vt:lpstr>
      <vt:lpstr>Genberegning 1</vt:lpstr>
      <vt:lpstr>Genberegning 2</vt:lpstr>
      <vt:lpstr>Genberegning 3</vt:lpstr>
      <vt:lpstr>Genberegning - konklusion</vt:lpstr>
      <vt:lpstr>Planer og forventninger</vt:lpstr>
      <vt:lpstr>Åben diskussion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2020-11-06T07:10:54Z</dcterms:created>
  <dcterms:modified xsi:type="dcterms:W3CDTF">2021-11-29T09:52:29Z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