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84" r:id="rId2"/>
    <p:sldMasterId id="2147483697" r:id="rId3"/>
    <p:sldMasterId id="2147483710" r:id="rId4"/>
  </p:sldMasterIdLst>
  <p:notesMasterIdLst>
    <p:notesMasterId r:id="rId10"/>
  </p:notesMasterIdLst>
  <p:handoutMasterIdLst>
    <p:handoutMasterId r:id="rId11"/>
  </p:handoutMasterIdLst>
  <p:sldIdLst>
    <p:sldId id="256" r:id="rId5"/>
    <p:sldId id="370" r:id="rId6"/>
    <p:sldId id="371" r:id="rId7"/>
    <p:sldId id="379" r:id="rId8"/>
    <p:sldId id="3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Jacobsen" initials="SJ" lastIdx="1" clrIdx="0">
    <p:extLst>
      <p:ext uri="{19B8F6BF-5375-455C-9EA6-DF929625EA0E}">
        <p15:presenceInfo xmlns:p15="http://schemas.microsoft.com/office/powerpoint/2012/main" userId="S-1-5-21-3253729897-3888581745-426764359-3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D3E9"/>
    <a:srgbClr val="C6E4F2"/>
    <a:srgbClr val="3BA3D1"/>
    <a:srgbClr val="195164"/>
    <a:srgbClr val="19516B"/>
    <a:srgbClr val="2D9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00" autoAdjust="0"/>
  </p:normalViewPr>
  <p:slideViewPr>
    <p:cSldViewPr snapToGrid="0">
      <p:cViewPr varScale="1">
        <p:scale>
          <a:sx n="123" d="100"/>
          <a:sy n="123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DD60-22CB-46F8-90FE-2E7D677B4BA5}" type="datetimeFigureOut">
              <a:rPr lang="da-DK" smtClean="0"/>
              <a:t>08-12-2021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6ED2-D46E-4552-8D04-083836F9F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1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8C5B-9942-4728-AE50-2744EB18A788}" type="datetimeFigureOut">
              <a:rPr lang="da-DK" smtClean="0"/>
              <a:t>08-12-2021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FFAB-6AA1-4D6D-B873-E1CAD619AF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6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B0A76-9CFF-418A-B430-2FC5F2097DAA}" type="datetime1">
              <a:rPr lang="da-DK" smtClean="0"/>
              <a:t>08-12-2021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2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08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08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621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41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420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1277938"/>
            <a:ext cx="8638117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9450917" y="62738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75734" y="6269038"/>
            <a:ext cx="8540751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450917" y="64516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1422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6000" y="1984"/>
            <a:ext cx="3052231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08-12-2021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83" y="157862"/>
            <a:ext cx="2313516" cy="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899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105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3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16B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baseline="0">
                <a:solidFill>
                  <a:srgbClr val="19516B"/>
                </a:solidFill>
              </a:defRPr>
            </a:lvl1pPr>
            <a:lvl2pPr>
              <a:defRPr baseline="0">
                <a:solidFill>
                  <a:srgbClr val="19516B"/>
                </a:solidFill>
              </a:defRPr>
            </a:lvl2pPr>
            <a:lvl3pPr>
              <a:defRPr baseline="0">
                <a:solidFill>
                  <a:srgbClr val="19516B"/>
                </a:solidFill>
              </a:defRPr>
            </a:lvl3pPr>
            <a:lvl4pPr>
              <a:defRPr baseline="0">
                <a:solidFill>
                  <a:srgbClr val="19516B"/>
                </a:solidFill>
              </a:defRPr>
            </a:lvl4pPr>
            <a:lvl5pPr>
              <a:defRPr baseline="0">
                <a:solidFill>
                  <a:srgbClr val="19516B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57" y="6391838"/>
            <a:ext cx="2632364" cy="336047"/>
          </a:xfrm>
          <a:prstGeom prst="rect">
            <a:avLst/>
          </a:prstGeom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86E-9C11-4384-99CA-6F1CCD788206}" type="datetime1">
              <a:rPr lang="da-DK" smtClean="0"/>
              <a:t>08-12-2021</a:t>
            </a:fld>
            <a:endParaRPr lang="da-DK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77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165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7126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14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0229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849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613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1277938"/>
            <a:ext cx="8638117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9450917" y="62738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75734" y="6269038"/>
            <a:ext cx="8540751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450917" y="64516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116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7333" y="1191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4DF3F-3799-47AA-8BB9-4EFDF3068CA9}" type="datetime1">
              <a:rPr lang="da-DK" smtClean="0"/>
              <a:pPr/>
              <a:t>08-12-2021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44000"/>
            <a:ext cx="2880000" cy="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2DCD-F417-4971-802A-42302414E5F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05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8A6-4904-4B15-A57A-96E93C48B3C3}" type="datetime1">
              <a:rPr lang="da-DK" smtClean="0"/>
              <a:t>08-12-2021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3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8AC6-033C-49B6-85D5-4DDBB9AD92F5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278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20588-5B45-4B79-947A-26321143F3B1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146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493A1-0CCF-484F-815E-1F0F9D5C51B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90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88E13-CE23-4AB4-A688-29E7AC518132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560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2DED4-6B01-4946-9A1B-F06A15022717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0203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9BC93-9951-465A-90E8-2A53DEAF89A8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288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0B17-94C1-4C0B-903C-D3CAAE7E5952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1634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0422E-5069-4DD3-9CC3-4B595F22B3EE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213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0555F-784E-4FCB-A4A0-F743C5BF9963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756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6000" y="1984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08-12-2021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44000"/>
            <a:ext cx="2880000" cy="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083C6-A688-493F-8404-B7691D6B9763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33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9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309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27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98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w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516B">
                <a:lumMod val="99000"/>
              </a:srgbClr>
            </a:gs>
            <a:gs pos="74000">
              <a:srgbClr val="3BA3D1"/>
            </a:gs>
            <a:gs pos="83000">
              <a:srgbClr val="195164"/>
            </a:gs>
            <a:gs pos="100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9964E8-AFFC-47DB-B941-C46D7E55B4F9}" type="datetime1">
              <a:rPr lang="da-DK" smtClean="0"/>
              <a:t>08-12-2021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8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44000"/>
            <a:ext cx="2880000" cy="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6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83" y="157862"/>
            <a:ext cx="2313516" cy="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08-12-2021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0" y="144000"/>
            <a:ext cx="2880000" cy="8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4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19516B">
                <a:lumMod val="99000"/>
              </a:srgbClr>
            </a:gs>
            <a:gs pos="83000">
              <a:srgbClr val="3BA3D1"/>
            </a:gs>
            <a:gs pos="100000">
              <a:srgbClr val="3BA3D1"/>
            </a:gs>
            <a:gs pos="96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3" y="2099733"/>
            <a:ext cx="10690205" cy="2677648"/>
          </a:xfrm>
        </p:spPr>
        <p:txBody>
          <a:bodyPr/>
          <a:lstStyle/>
          <a:p>
            <a:r>
              <a:rPr lang="da-DK" sz="4400" dirty="0" smtClean="0"/>
              <a:t>Superbrugerkonference </a:t>
            </a:r>
            <a:r>
              <a:rPr lang="da-DK" sz="3600" dirty="0" smtClean="0"/>
              <a:t>2021</a:t>
            </a:r>
            <a:br>
              <a:rPr lang="da-DK" sz="3600" dirty="0" smtClean="0"/>
            </a:br>
            <a:endParaRPr lang="da-DK" sz="3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6" y="5984426"/>
            <a:ext cx="3205656" cy="4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862" y="1129163"/>
            <a:ext cx="4990980" cy="706964"/>
          </a:xfrm>
        </p:spPr>
        <p:txBody>
          <a:bodyPr/>
          <a:lstStyle/>
          <a:p>
            <a:r>
              <a:rPr lang="da-DK" u="sng" dirty="0" smtClean="0"/>
              <a:t>UDVIKLING 2021/22</a:t>
            </a:r>
            <a:endParaRPr lang="da-DK" u="sng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96" y="5154109"/>
            <a:ext cx="3205656" cy="40923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r="31355" b="24569"/>
          <a:stretch/>
        </p:blipFill>
        <p:spPr>
          <a:xfrm>
            <a:off x="8895407" y="443863"/>
            <a:ext cx="3075769" cy="2784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el 1"/>
          <p:cNvSpPr txBox="1">
            <a:spLocks/>
          </p:cNvSpPr>
          <p:nvPr/>
        </p:nvSpPr>
        <p:spPr bwMode="gray">
          <a:xfrm>
            <a:off x="475862" y="2021117"/>
            <a:ext cx="8761444" cy="4118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bg1"/>
                </a:solidFill>
              </a:rPr>
              <a:t>Hvem er vi (forretningsudvalget)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chemeClr val="bg1"/>
                </a:solidFill>
              </a:rPr>
              <a:t>Økonomi </a:t>
            </a:r>
            <a:r>
              <a:rPr lang="da-DK" sz="2400" dirty="0">
                <a:solidFill>
                  <a:schemeClr val="bg1"/>
                </a:solidFill>
              </a:rPr>
              <a:t>– Point til timer</a:t>
            </a:r>
          </a:p>
          <a:p>
            <a:pPr lvl="0" eaLnBrk="0" fontAlgn="base" hangingPunct="0">
              <a:spcAft>
                <a:spcPct val="0"/>
              </a:spcAft>
            </a:pPr>
            <a:r>
              <a:rPr lang="da-DK" altLang="da-DK" sz="1600" dirty="0">
                <a:solidFill>
                  <a:schemeClr val="bg1"/>
                </a:solidFill>
                <a:ea typeface="Times New Roman" panose="02020603050405020304" pitchFamily="18" charset="0"/>
              </a:rPr>
              <a:t>Opsparede point hos DXC, som senere er overført til EG som timer(i alt 3800 timer)</a:t>
            </a:r>
          </a:p>
          <a:p>
            <a:pPr marL="342900" lvl="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1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</a:pPr>
            <a:r>
              <a:rPr lang="da-DK" altLang="da-DK" sz="1600" dirty="0">
                <a:solidFill>
                  <a:schemeClr val="bg1"/>
                </a:solidFill>
                <a:ea typeface="Times New Roman" panose="02020603050405020304" pitchFamily="18" charset="0"/>
              </a:rPr>
              <a:t>Når timerne er brugt, skal vi selv i fællesskab  finde finansiering til udvikling </a:t>
            </a:r>
          </a:p>
          <a:p>
            <a:pPr marL="285750" lvl="0" indent="-28575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2400" dirty="0">
                <a:solidFill>
                  <a:schemeClr val="bg1"/>
                </a:solidFill>
                <a:ea typeface="Times New Roman" panose="02020603050405020304" pitchFamily="18" charset="0"/>
              </a:rPr>
              <a:t>Baggrund : (for </a:t>
            </a:r>
            <a:r>
              <a:rPr lang="da-DK" altLang="da-DK" sz="24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udviklingsprocessen)</a:t>
            </a:r>
            <a:endParaRPr lang="da-DK" altLang="da-DK" sz="13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900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da-DK" altLang="da-DK" sz="1600" dirty="0">
                <a:solidFill>
                  <a:schemeClr val="bg1"/>
                </a:solidFill>
                <a:ea typeface="Times New Roman" panose="02020603050405020304" pitchFamily="18" charset="0"/>
              </a:rPr>
              <a:t>Det er vigtigt at vi bruger timerne til de opgaver, vi vurderer er vigtigst.</a:t>
            </a:r>
          </a:p>
          <a:p>
            <a:pPr marL="342900" indent="-342900" eaLnBrk="0" fontAlgn="base" hangingPunct="0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da-DK" altLang="da-DK" sz="1600" dirty="0">
                <a:solidFill>
                  <a:schemeClr val="bg1"/>
                </a:solidFill>
                <a:ea typeface="Times New Roman" panose="02020603050405020304" pitchFamily="18" charset="0"/>
              </a:rPr>
              <a:t>Oplevelsen og behov for at få udviklet Ludus, også set i lyset af en samfundsudvikling (digitaliseringsdagsorden)</a:t>
            </a:r>
            <a:endParaRPr lang="da-DK" sz="16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253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D3E9"/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Udviklingsafklaringsproces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772816"/>
            <a:ext cx="9985797" cy="4572000"/>
          </a:xfrm>
        </p:spPr>
        <p:txBody>
          <a:bodyPr>
            <a:normAutofit fontScale="92500" lnSpcReduction="20000"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600" b="1" dirty="0" smtClean="0">
                <a:ea typeface="Calibri" panose="020F0502020204030204" pitchFamily="34" charset="0"/>
              </a:rPr>
              <a:t>Afdækning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altLang="da-DK" sz="10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I foråret </a:t>
            </a:r>
            <a:r>
              <a:rPr lang="da-DK" altLang="da-DK" sz="1600" dirty="0">
                <a:ea typeface="Calibri" panose="020F0502020204030204" pitchFamily="34" charset="0"/>
              </a:rPr>
              <a:t>2020 blev det i forretningsudvalget </a:t>
            </a:r>
            <a:r>
              <a:rPr lang="da-DK" altLang="da-DK" sz="1600" dirty="0" smtClean="0">
                <a:ea typeface="Calibri" panose="020F0502020204030204" pitchFamily="34" charset="0"/>
              </a:rPr>
              <a:t>besluttet </a:t>
            </a:r>
            <a:r>
              <a:rPr lang="da-DK" altLang="da-DK" sz="1600" dirty="0">
                <a:ea typeface="Calibri" panose="020F0502020204030204" pitchFamily="34" charset="0"/>
              </a:rPr>
              <a:t>at lave en åben proces med inddragelse af skolerne (ledere og superbrugere</a:t>
            </a:r>
            <a:r>
              <a:rPr lang="da-DK" altLang="da-DK" sz="1600" dirty="0" smtClean="0">
                <a:ea typeface="Calibri" panose="020F0502020204030204" pitchFamily="34" charset="0"/>
              </a:rPr>
              <a:t>)</a:t>
            </a:r>
            <a:endParaRPr lang="da-DK" altLang="da-DK" sz="2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6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Alle </a:t>
            </a:r>
            <a:r>
              <a:rPr lang="da-DK" altLang="da-DK" sz="1600" dirty="0">
                <a:ea typeface="Calibri" panose="020F0502020204030204" pitchFamily="34" charset="0"/>
              </a:rPr>
              <a:t>skolerne i fællesskabet </a:t>
            </a:r>
            <a:r>
              <a:rPr lang="da-DK" altLang="da-DK" sz="1600" dirty="0" smtClean="0">
                <a:ea typeface="Calibri" panose="020F0502020204030204" pitchFamily="34" charset="0"/>
              </a:rPr>
              <a:t>skulle have lige mulighed </a:t>
            </a:r>
            <a:r>
              <a:rPr lang="da-DK" altLang="da-DK" sz="1600" dirty="0">
                <a:ea typeface="Calibri" panose="020F0502020204030204" pitchFamily="34" charset="0"/>
              </a:rPr>
              <a:t>for at bidrage med forslag og så ønskede vi os også en ledelsesmæssig vurdering af udviklingsbehovene på </a:t>
            </a:r>
            <a:r>
              <a:rPr lang="da-DK" altLang="da-DK" sz="1600" dirty="0" smtClean="0">
                <a:ea typeface="Calibri" panose="020F0502020204030204" pitchFamily="34" charset="0"/>
              </a:rPr>
              <a:t>skolerne</a:t>
            </a:r>
            <a:endParaRPr lang="da-DK" altLang="da-DK" sz="1600" dirty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6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Forretningsudvalget </a:t>
            </a:r>
            <a:r>
              <a:rPr lang="da-DK" altLang="da-DK" sz="1600" dirty="0">
                <a:ea typeface="Calibri" panose="020F0502020204030204" pitchFamily="34" charset="0"/>
              </a:rPr>
              <a:t>igangsatte afdækningen i efteråret 2020 – alle skoler skulle indmelde deres udviklingsforslag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6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I </a:t>
            </a:r>
            <a:r>
              <a:rPr lang="da-DK" altLang="da-DK" sz="1600" dirty="0">
                <a:ea typeface="Calibri" panose="020F0502020204030204" pitchFamily="34" charset="0"/>
              </a:rPr>
              <a:t>Januar 2021 blev den videre processen drøftet med styregruppen i december. Fristen for indmelding af udviklingsønsker blev </a:t>
            </a:r>
            <a:r>
              <a:rPr lang="da-DK" altLang="da-DK" sz="1600" dirty="0" smtClean="0">
                <a:ea typeface="Calibri" panose="020F0502020204030204" pitchFamily="34" charset="0"/>
              </a:rPr>
              <a:t>herefter forlænget</a:t>
            </a:r>
            <a:endParaRPr lang="da-DK" altLang="da-DK" sz="1600" dirty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6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Rigtig </a:t>
            </a:r>
            <a:r>
              <a:rPr lang="da-DK" altLang="da-DK" sz="1600" dirty="0">
                <a:ea typeface="Calibri" panose="020F0502020204030204" pitchFamily="34" charset="0"/>
              </a:rPr>
              <a:t>mange </a:t>
            </a:r>
            <a:r>
              <a:rPr lang="da-DK" altLang="da-DK" sz="1600" dirty="0" smtClean="0">
                <a:ea typeface="Calibri" panose="020F0502020204030204" pitchFamily="34" charset="0"/>
              </a:rPr>
              <a:t>har </a:t>
            </a:r>
            <a:r>
              <a:rPr lang="da-DK" altLang="da-DK" sz="1600" dirty="0">
                <a:ea typeface="Calibri" panose="020F0502020204030204" pitchFamily="34" charset="0"/>
              </a:rPr>
              <a:t>sendt rigtigt mange og gode udviklingsforslag ind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600" dirty="0" smtClean="0">
              <a:ea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 smtClean="0">
                <a:ea typeface="Calibri" panose="020F0502020204030204" pitchFamily="34" charset="0"/>
              </a:rPr>
              <a:t>April </a:t>
            </a:r>
            <a:r>
              <a:rPr lang="da-DK" altLang="da-DK" sz="1600" dirty="0">
                <a:ea typeface="Calibri" panose="020F0502020204030204" pitchFamily="34" charset="0"/>
              </a:rPr>
              <a:t>2021 blev dataindsamlingen </a:t>
            </a:r>
            <a:r>
              <a:rPr lang="da-DK" altLang="da-DK" sz="1600" dirty="0" smtClean="0">
                <a:ea typeface="Calibri" panose="020F0502020204030204" pitchFamily="34" charset="0"/>
              </a:rPr>
              <a:t>systematiseret </a:t>
            </a:r>
            <a:r>
              <a:rPr lang="da-DK" altLang="da-DK" sz="1600" dirty="0">
                <a:ea typeface="Calibri" panose="020F0502020204030204" pitchFamily="34" charset="0"/>
              </a:rPr>
              <a:t>med henblik på at forretningsudvalget i juni kunne udvælge de udviklingsprojekter vi ville starte med at få beskrevet og </a:t>
            </a:r>
            <a:br>
              <a:rPr lang="da-DK" altLang="da-DK" sz="1600" dirty="0">
                <a:ea typeface="Calibri" panose="020F0502020204030204" pitchFamily="34" charset="0"/>
              </a:rPr>
            </a:br>
            <a:r>
              <a:rPr lang="da-DK" altLang="da-DK" sz="1600" dirty="0">
                <a:ea typeface="Calibri" panose="020F0502020204030204" pitchFamily="34" charset="0"/>
              </a:rPr>
              <a:t>efterfølgende prissat af EG</a:t>
            </a:r>
            <a:r>
              <a:rPr lang="da-DK" altLang="da-DK" sz="1600" dirty="0" smtClean="0">
                <a:ea typeface="Calibri" panose="020F0502020204030204" pitchFamily="34" charset="0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da-DK" altLang="da-DK" sz="12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600" b="1" dirty="0" smtClean="0">
                <a:ea typeface="Calibri" panose="020F0502020204030204" pitchFamily="34" charset="0"/>
              </a:rPr>
              <a:t>Principper for udvælgelse af projekter</a:t>
            </a:r>
            <a:endParaRPr lang="da-DK" altLang="da-DK" sz="1600" dirty="0" smtClean="0"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altLang="da-DK" sz="10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>
                <a:ea typeface="Calibri" panose="020F0502020204030204" pitchFamily="34" charset="0"/>
              </a:rPr>
              <a:t>De kriterier som vi vurderede forslagene ud fra var, hvor vi kunne finde den største optimering i arbejdsprocesser og tid for flest på skolerne. Dette skal ses i lyset af at vi på alle VUC’er i disse år er optaget af at </a:t>
            </a:r>
            <a:r>
              <a:rPr lang="da-DK" altLang="da-DK" sz="1600" dirty="0" smtClean="0">
                <a:ea typeface="Calibri" panose="020F0502020204030204" pitchFamily="34" charset="0"/>
              </a:rPr>
              <a:t>anvende </a:t>
            </a:r>
            <a:r>
              <a:rPr lang="da-DK" altLang="da-DK" sz="1600" dirty="0">
                <a:ea typeface="Calibri" panose="020F0502020204030204" pitchFamily="34" charset="0"/>
              </a:rPr>
              <a:t>vores ressourcer bedst muligt.</a:t>
            </a:r>
            <a: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D3E9"/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Udviklingsafklaringsproces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772816"/>
            <a:ext cx="9836507" cy="4264090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600" b="1" dirty="0" smtClean="0">
                <a:ea typeface="Calibri" panose="020F0502020204030204" pitchFamily="34" charset="0"/>
              </a:rPr>
              <a:t>Resultat = </a:t>
            </a:r>
            <a:r>
              <a:rPr lang="da-DK" altLang="da-DK" sz="1600" b="1" dirty="0" smtClean="0">
                <a:ea typeface="Times New Roman" panose="02020603050405020304" pitchFamily="18" charset="0"/>
              </a:rPr>
              <a:t>5 </a:t>
            </a:r>
            <a:r>
              <a:rPr lang="da-DK" altLang="da-DK" sz="1600" b="1" dirty="0">
                <a:ea typeface="Times New Roman" panose="02020603050405020304" pitchFamily="18" charset="0"/>
              </a:rPr>
              <a:t>projekter, som forretningsudvalget ville arbejde videre med: </a:t>
            </a:r>
            <a:endParaRPr lang="da-DK" altLang="da-DK" sz="1600" b="1" dirty="0" smtClean="0">
              <a:ea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altLang="da-DK" sz="700" dirty="0" smtClean="0">
              <a:ea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Overblik og masseredigering af moduler og ventelister i Ludus Web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FVU – udvidelse til visning af trin for administration og lærere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Webservice til udveksling af opgaver og opgave-afleveringer til og fra LMS-systemer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Mulighed for digital karaktergivning i Ludus Web ved mundtlig eksamen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Fremsøgning af kursister der kan lukke HFE-bevis samt udregning af bedste snit på HFE-beviser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da-DK" altLang="da-DK" sz="1200" dirty="0" smtClean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Hvorfor </a:t>
            </a:r>
            <a:r>
              <a:rPr lang="da-DK" altLang="da-D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skulle der gå så lang tid før vi reelt kunne få sat ting i gang?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600" dirty="0" smtClean="0">
                <a:ea typeface="Calibri" panose="020F0502020204030204" pitchFamily="34" charset="0"/>
              </a:rPr>
              <a:t>Flere </a:t>
            </a:r>
            <a:r>
              <a:rPr lang="da-DK" altLang="da-DK" sz="1600" dirty="0">
                <a:ea typeface="Calibri" panose="020F0502020204030204" pitchFamily="34" charset="0"/>
              </a:rPr>
              <a:t>forhold har spillet ind på hastigheden i processen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Kapacitetsopbygning hos EG (de rette ansatte og i tilstrækkeligt antal)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Implementering af Ludus på erhvervsskolerne (vigtigt for både dem og os)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Udvikling af GDPR-funktionalitet i Ludus (massesletning)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  <a:t/>
            </a:r>
            <a:br>
              <a:rPr lang="da-DK" altLang="da-DK" sz="12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r>
              <a:rPr lang="da-DK" altLang="da-DK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Overskrifter fra processen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>
                <a:ea typeface="Calibri" panose="020F0502020204030204" pitchFamily="34" charset="0"/>
              </a:rPr>
              <a:t>Løbende møder med EG om situationen og har haft en god dialog om muligheder, forventninger </a:t>
            </a:r>
            <a:r>
              <a:rPr lang="da-DK" altLang="da-DK" sz="1400" dirty="0" smtClean="0">
                <a:ea typeface="Calibri" panose="020F0502020204030204" pitchFamily="34" charset="0"/>
              </a:rPr>
              <a:t>osv.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 smtClean="0">
                <a:ea typeface="Calibri" panose="020F0502020204030204" pitchFamily="34" charset="0"/>
              </a:rPr>
              <a:t>Der bliver vist en ny og stærk vilje til at forbedre og udvikle systemet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400" dirty="0" smtClean="0">
                <a:ea typeface="Calibri" panose="020F0502020204030204" pitchFamily="34" charset="0"/>
              </a:rPr>
              <a:t>Der pågår skarpe prioriteringsdrøftelse som skal tilgodese vores udviklingsbehov i samspil med opfyldelse af myndighedskrav og EG’s pulje af ressourcer</a:t>
            </a:r>
            <a:endParaRPr lang="da-DK" altLang="da-DK" sz="1400" dirty="0">
              <a:ea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1D3E9"/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154955" y="1782147"/>
            <a:ext cx="4508728" cy="4572000"/>
          </a:xfrm>
        </p:spPr>
        <p:txBody>
          <a:bodyPr>
            <a:normAutofit/>
          </a:bodyPr>
          <a:lstStyle/>
          <a:p>
            <a:r>
              <a:rPr lang="da-DK" b="1" dirty="0" smtClean="0"/>
              <a:t>Igangværende</a:t>
            </a:r>
          </a:p>
          <a:p>
            <a:pPr lvl="1"/>
            <a:r>
              <a:rPr lang="da-DK" dirty="0" smtClean="0"/>
              <a:t>Massesletning (GDPR)</a:t>
            </a:r>
          </a:p>
          <a:p>
            <a:pPr lvl="1"/>
            <a:r>
              <a:rPr lang="da-DK" dirty="0" smtClean="0"/>
              <a:t>Afgivelse af karakter – Mundtlig eksamen censor og lærer</a:t>
            </a:r>
          </a:p>
          <a:p>
            <a:pPr lvl="1"/>
            <a:r>
              <a:rPr lang="da-DK" dirty="0"/>
              <a:t>Flytning af eksamen til Ludus Web</a:t>
            </a: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b="1" dirty="0" smtClean="0"/>
              <a:t>Fremtidige</a:t>
            </a:r>
          </a:p>
          <a:p>
            <a:pPr lvl="1"/>
            <a:r>
              <a:rPr lang="da-DK" dirty="0" smtClean="0"/>
              <a:t>Overblik/redigering hold/moduler</a:t>
            </a:r>
          </a:p>
          <a:p>
            <a:pPr lvl="1"/>
            <a:r>
              <a:rPr lang="da-DK" dirty="0" smtClean="0"/>
              <a:t>Webservice til opgaveaflevering</a:t>
            </a:r>
          </a:p>
          <a:p>
            <a:pPr lvl="1"/>
            <a:r>
              <a:rPr lang="da-DK" dirty="0" smtClean="0"/>
              <a:t>Fremsøgning af kursister der kan lukke fuldt bevis</a:t>
            </a:r>
          </a:p>
          <a:p>
            <a:pPr lvl="1"/>
            <a:r>
              <a:rPr lang="da-DK" dirty="0"/>
              <a:t>Flytning af skema til Ludus Web</a:t>
            </a:r>
          </a:p>
          <a:p>
            <a:pPr marL="457200" lvl="1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Pladsholder til indhold 4"/>
          <p:cNvSpPr txBox="1">
            <a:spLocks/>
          </p:cNvSpPr>
          <p:nvPr/>
        </p:nvSpPr>
        <p:spPr>
          <a:xfrm>
            <a:off x="6616473" y="1782147"/>
            <a:ext cx="4508728" cy="42316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 baseline="0">
                <a:solidFill>
                  <a:srgbClr val="19516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 baseline="0">
                <a:solidFill>
                  <a:srgbClr val="19516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 baseline="0">
                <a:solidFill>
                  <a:srgbClr val="19516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 baseline="0">
                <a:solidFill>
                  <a:srgbClr val="19516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 baseline="0">
                <a:solidFill>
                  <a:srgbClr val="1951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Afsluttede</a:t>
            </a:r>
            <a:endParaRPr lang="da-DK" b="1" dirty="0"/>
          </a:p>
          <a:p>
            <a:pPr lvl="1"/>
            <a:r>
              <a:rPr lang="da-DK" dirty="0"/>
              <a:t>Eksamensdatabasen – ny fane</a:t>
            </a:r>
          </a:p>
          <a:p>
            <a:pPr lvl="1"/>
            <a:r>
              <a:rPr lang="da-DK" dirty="0"/>
              <a:t>Visning af FVU-trin før og efter holdstart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 smtClean="0"/>
              <a:t>Myndighedskrav</a:t>
            </a:r>
            <a:endParaRPr lang="da-DK" b="1" dirty="0"/>
          </a:p>
          <a:p>
            <a:pPr lvl="1"/>
            <a:r>
              <a:rPr lang="da-DK" dirty="0" smtClean="0"/>
              <a:t>Ny snitflade ungedatabasen</a:t>
            </a:r>
            <a:endParaRPr lang="da-DK" dirty="0"/>
          </a:p>
          <a:p>
            <a:pPr lvl="1"/>
            <a:r>
              <a:rPr lang="da-DK" dirty="0" smtClean="0"/>
              <a:t>Elevdatabasen</a:t>
            </a:r>
          </a:p>
          <a:p>
            <a:pPr lvl="1"/>
            <a:r>
              <a:rPr lang="da-DK" dirty="0"/>
              <a:t>Ny snitflade </a:t>
            </a:r>
            <a:r>
              <a:rPr lang="da-DK" dirty="0" smtClean="0"/>
              <a:t>optagelse.dk</a:t>
            </a:r>
            <a:endParaRPr lang="da-DK" dirty="0"/>
          </a:p>
          <a:p>
            <a:pPr lvl="1"/>
            <a:r>
              <a:rPr lang="da-DK" dirty="0" smtClean="0"/>
              <a:t>Fraværsindberetning</a:t>
            </a:r>
          </a:p>
          <a:p>
            <a:pPr lvl="1"/>
            <a:r>
              <a:rPr lang="da-DK" dirty="0" smtClean="0"/>
              <a:t>Nyt SU-system</a:t>
            </a:r>
          </a:p>
          <a:p>
            <a:pPr lvl="1"/>
            <a:r>
              <a:rPr lang="da-DK" dirty="0" smtClean="0"/>
              <a:t>fasning </a:t>
            </a:r>
            <a:r>
              <a:rPr lang="da-DK" dirty="0"/>
              <a:t>af XPRS</a:t>
            </a:r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marL="457200" lvl="1" indent="0">
              <a:buFont typeface="Wingdings 3" charset="2"/>
              <a:buNone/>
            </a:pPr>
            <a:endParaRPr lang="da-DK" dirty="0" smtClean="0"/>
          </a:p>
          <a:p>
            <a:pPr marL="0" indent="0">
              <a:buFont typeface="Wingdings 3" charset="2"/>
              <a:buNone/>
            </a:pPr>
            <a:endParaRPr lang="da-DK" dirty="0" smtClean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PP-præsentation STIL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-præsentation KTS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4852</TotalTime>
  <Words>521</Words>
  <Application>Microsoft Office PowerPoint</Application>
  <PresentationFormat>Widescreen</PresentationFormat>
  <Paragraphs>77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5</vt:i4>
      </vt:variant>
    </vt:vector>
  </HeadingPairs>
  <TitlesOfParts>
    <vt:vector size="15" baseType="lpstr">
      <vt:lpstr>Arial</vt:lpstr>
      <vt:lpstr>Calibri</vt:lpstr>
      <vt:lpstr>Century Gothic</vt:lpstr>
      <vt:lpstr>Georgia</vt:lpstr>
      <vt:lpstr>Times New Roman</vt:lpstr>
      <vt:lpstr>Wingdings 3</vt:lpstr>
      <vt:lpstr>Ion - bestyrelseslokale</vt:lpstr>
      <vt:lpstr>PP-præsentation STIL</vt:lpstr>
      <vt:lpstr>PP-præsentation KTS</vt:lpstr>
      <vt:lpstr>Blå - Ministeriet for børn og undervisning</vt:lpstr>
      <vt:lpstr>Superbrugerkonference 2021 </vt:lpstr>
      <vt:lpstr>UDVIKLING 2021/22</vt:lpstr>
      <vt:lpstr>Udviklingsafklaringsproces</vt:lpstr>
      <vt:lpstr>Udviklingsafklaringsproces</vt:lpstr>
      <vt:lpstr>Projekter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 Kursist adm</dc:title>
  <dc:creator>Sisse Jacobsen</dc:creator>
  <cp:lastModifiedBy>Sisse Jacobsen</cp:lastModifiedBy>
  <cp:revision>94</cp:revision>
  <dcterms:created xsi:type="dcterms:W3CDTF">2019-03-14T10:40:55Z</dcterms:created>
  <dcterms:modified xsi:type="dcterms:W3CDTF">2021-12-08T08:38:19Z</dcterms:modified>
</cp:coreProperties>
</file>