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59" r:id="rId4"/>
    <p:sldId id="258" r:id="rId5"/>
    <p:sldId id="272" r:id="rId6"/>
    <p:sldId id="273" r:id="rId7"/>
    <p:sldId id="274" r:id="rId8"/>
    <p:sldId id="276" r:id="rId9"/>
    <p:sldId id="277" r:id="rId10"/>
    <p:sldId id="278" r:id="rId11"/>
    <p:sldId id="268" r:id="rId12"/>
    <p:sldId id="271" r:id="rId13"/>
    <p:sldId id="275" r:id="rId14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 Jacobsen" initials="SJ" lastIdx="1" clrIdx="0">
    <p:extLst>
      <p:ext uri="{19B8F6BF-5375-455C-9EA6-DF929625EA0E}">
        <p15:presenceInfo xmlns:p15="http://schemas.microsoft.com/office/powerpoint/2012/main" userId="S-1-5-21-3253729897-3888581745-426764359-3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F9"/>
    <a:srgbClr val="2D93C1"/>
    <a:srgbClr val="19516B"/>
    <a:srgbClr val="3BA3D1"/>
    <a:srgbClr val="19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800" autoAdjust="0"/>
  </p:normalViewPr>
  <p:slideViewPr>
    <p:cSldViewPr snapToGrid="0">
      <p:cViewPr varScale="1">
        <p:scale>
          <a:sx n="108" d="100"/>
          <a:sy n="108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DD60-22CB-46F8-90FE-2E7D677B4BA5}" type="datetimeFigureOut">
              <a:rPr lang="da-DK" smtClean="0"/>
              <a:t>31-01-2020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6ED2-D46E-4552-8D04-083836F9F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11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8C5B-9942-4728-AE50-2744EB18A788}" type="datetimeFigureOut">
              <a:rPr lang="da-DK" smtClean="0"/>
              <a:t>31-01-2020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FFAB-6AA1-4D6D-B873-E1CAD619AF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06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AB0A76-9CFF-418A-B430-2FC5F2097DAA}" type="datetime1">
              <a:rPr lang="da-DK" smtClean="0"/>
              <a:t>31-01-2020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23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516B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defRPr baseline="0">
                <a:solidFill>
                  <a:srgbClr val="19516B"/>
                </a:solidFill>
              </a:defRPr>
            </a:lvl1pPr>
            <a:lvl2pPr>
              <a:defRPr baseline="0">
                <a:solidFill>
                  <a:srgbClr val="19516B"/>
                </a:solidFill>
              </a:defRPr>
            </a:lvl2pPr>
            <a:lvl3pPr>
              <a:defRPr baseline="0">
                <a:solidFill>
                  <a:srgbClr val="19516B"/>
                </a:solidFill>
              </a:defRPr>
            </a:lvl3pPr>
            <a:lvl4pPr>
              <a:defRPr baseline="0">
                <a:solidFill>
                  <a:srgbClr val="19516B"/>
                </a:solidFill>
              </a:defRPr>
            </a:lvl4pPr>
            <a:lvl5pPr>
              <a:defRPr baseline="0">
                <a:solidFill>
                  <a:srgbClr val="19516B"/>
                </a:solidFill>
              </a:defRPr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57" y="6391838"/>
            <a:ext cx="2632364" cy="336047"/>
          </a:xfrm>
          <a:prstGeom prst="rect">
            <a:avLst/>
          </a:prstGeom>
        </p:spPr>
      </p:pic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886E-9C11-4384-99CA-6F1CCD788206}" type="datetime1">
              <a:rPr lang="da-DK" smtClean="0"/>
              <a:t>31-01-2020</a:t>
            </a:fld>
            <a:endParaRPr lang="da-DK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35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8A6-4904-4B15-A57A-96E93C48B3C3}" type="datetime1">
              <a:rPr lang="da-DK" smtClean="0"/>
              <a:t>31-01-2020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36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516B">
                <a:lumMod val="99000"/>
              </a:srgbClr>
            </a:gs>
            <a:gs pos="74000">
              <a:srgbClr val="3BA3D1"/>
            </a:gs>
            <a:gs pos="83000">
              <a:srgbClr val="195164"/>
            </a:gs>
            <a:gs pos="100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9964E8-AFFC-47DB-B941-C46D7E55B4F9}" type="datetime1">
              <a:rPr lang="da-DK" smtClean="0"/>
              <a:t>31-01-2020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8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rgbClr val="19516B">
                <a:lumMod val="99000"/>
              </a:srgbClr>
            </a:gs>
            <a:gs pos="83000">
              <a:srgbClr val="3BA3D1"/>
            </a:gs>
            <a:gs pos="100000">
              <a:srgbClr val="3BA3D1"/>
            </a:gs>
            <a:gs pos="96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ERFA-DAG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OBU/FVU – 02.04.20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46" y="5984426"/>
            <a:ext cx="3205656" cy="40923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4" b="96469" l="1637" r="99311">
                        <a14:foregroundMark x1="19724" y1="14040" x2="19724" y2="14040"/>
                        <a14:foregroundMark x1="17485" y1="16279" x2="17485" y2="16279"/>
                        <a14:foregroundMark x1="20413" y1="17140" x2="20413" y2="17140"/>
                        <a14:foregroundMark x1="21792" y1="15073" x2="21792" y2="15073"/>
                        <a14:foregroundMark x1="23859" y1="10336" x2="23859" y2="10336"/>
                        <a14:backgroundMark x1="59173" y1="27907" x2="59173" y2="27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21" y="-148094"/>
            <a:ext cx="4408561" cy="44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videndeling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917577"/>
            <a:ext cx="8825659" cy="4102223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/>
              <a:t>Beviser og håndtering heraf, til alle de forskellige typer fx. standpunktsbedømmelser, faglig dokumentation, lokalt stillede prøver og centralt stillede </a:t>
            </a:r>
            <a:r>
              <a:rPr lang="da-DK" b="1" dirty="0" smtClean="0"/>
              <a:t>prøver</a:t>
            </a:r>
          </a:p>
          <a:p>
            <a:pPr marL="0" indent="0">
              <a:buNone/>
            </a:pPr>
            <a:endParaRPr lang="da-DK" sz="1200" dirty="0"/>
          </a:p>
          <a:p>
            <a:r>
              <a:rPr lang="da-DK" dirty="0" smtClean="0"/>
              <a:t>Prøvebevis (Læsning 1-4, Matematik 1-2, Engelsk 4, Digital 3)</a:t>
            </a:r>
          </a:p>
          <a:p>
            <a:pPr lvl="1"/>
            <a:r>
              <a:rPr lang="da-DK" dirty="0" smtClean="0"/>
              <a:t>Udstedes </a:t>
            </a:r>
            <a:r>
              <a:rPr lang="da-DK" dirty="0"/>
              <a:t>når en kursist har gennemført undervisningen og har aflagt prøve i et FVU-fag</a:t>
            </a:r>
            <a:r>
              <a:rPr lang="da-DK" dirty="0" smtClean="0"/>
              <a:t>. Beviset er en rapport i Ludus. </a:t>
            </a: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 smtClean="0"/>
              <a:t>Attestation for bestået trin (Start, Engelsk 1-3, Digital 1-2)</a:t>
            </a:r>
          </a:p>
          <a:p>
            <a:pPr lvl="1"/>
            <a:r>
              <a:rPr lang="da-DK" dirty="0" smtClean="0"/>
              <a:t>Kan udstedes hvis en kursist har bestået den interne bedømmelse (faglig dok.) Kan endnu ikke udstedes i Ludus Web – bemærk dog at der ikke er formkrav til attestationen.</a:t>
            </a:r>
          </a:p>
          <a:p>
            <a:pPr marL="457200" lvl="1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/>
              <a:t>Deltagerbevis </a:t>
            </a:r>
            <a:endParaRPr lang="da-DK" dirty="0"/>
          </a:p>
          <a:p>
            <a:pPr lvl="1"/>
            <a:r>
              <a:rPr lang="da-DK" dirty="0"/>
              <a:t>Kan udstedes når en kursist har deltaget i min. 85% af undervisningen men ikke har aflagt </a:t>
            </a:r>
            <a:r>
              <a:rPr lang="da-DK" dirty="0" smtClean="0"/>
              <a:t>prøve. Udstedes i Ludus Web i Kursist adm. på selve forløbet. Overlap imellem deltagerbevis og attestationer er endnu ikke afklaret. </a:t>
            </a:r>
            <a:endParaRPr lang="da-DK" dirty="0"/>
          </a:p>
          <a:p>
            <a:pPr marL="457200" lvl="1" indent="0">
              <a:buNone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27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Pause – Kaffe og kage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13" y="2404883"/>
            <a:ext cx="4907691" cy="289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7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Ønsker til fremtiden?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148840"/>
            <a:ext cx="8825659" cy="3870960"/>
          </a:xfrm>
        </p:spPr>
        <p:txBody>
          <a:bodyPr>
            <a:normAutofit/>
          </a:bodyPr>
          <a:lstStyle/>
          <a:p>
            <a:pPr lvl="1"/>
            <a:r>
              <a:rPr lang="da-DK" sz="2200" dirty="0"/>
              <a:t>Valg af </a:t>
            </a:r>
            <a:r>
              <a:rPr lang="da-DK" sz="2200" dirty="0" smtClean="0"/>
              <a:t>referent</a:t>
            </a:r>
          </a:p>
          <a:p>
            <a:pPr lvl="1"/>
            <a:r>
              <a:rPr lang="da-DK" sz="2200" dirty="0" smtClean="0"/>
              <a:t>Hvilke arbejdsgange trækker tænder ud</a:t>
            </a:r>
          </a:p>
          <a:p>
            <a:pPr lvl="1"/>
            <a:r>
              <a:rPr lang="da-DK" sz="2200" dirty="0" smtClean="0"/>
              <a:t>Hvilke mangler er der</a:t>
            </a:r>
          </a:p>
          <a:p>
            <a:pPr lvl="1"/>
            <a:r>
              <a:rPr lang="da-DK" sz="2200" dirty="0" smtClean="0"/>
              <a:t>Hvad er holdningen til OBU/FVU i Studievejledningen</a:t>
            </a:r>
            <a:endParaRPr lang="da-DK" sz="2200" dirty="0"/>
          </a:p>
          <a:p>
            <a:pPr marL="457200" lvl="1" indent="0">
              <a:buNone/>
            </a:pPr>
            <a:endParaRPr lang="da-DK" sz="1200" dirty="0" smtClean="0"/>
          </a:p>
          <a:p>
            <a:pPr marL="0" indent="0">
              <a:buNone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4360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148840"/>
            <a:ext cx="8825659" cy="3870960"/>
          </a:xfrm>
        </p:spPr>
        <p:txBody>
          <a:bodyPr>
            <a:normAutofit/>
          </a:bodyPr>
          <a:lstStyle/>
          <a:p>
            <a:pPr lvl="1"/>
            <a:r>
              <a:rPr lang="da-DK" sz="2200" dirty="0" smtClean="0"/>
              <a:t>Skal der laves en ny dag om et års tid?</a:t>
            </a:r>
          </a:p>
          <a:p>
            <a:pPr lvl="1"/>
            <a:r>
              <a:rPr lang="da-DK" sz="2200" dirty="0" smtClean="0"/>
              <a:t>Input til dagen og evt. generelt til </a:t>
            </a:r>
            <a:r>
              <a:rPr lang="da-DK" sz="2200" dirty="0" err="1" smtClean="0"/>
              <a:t>erfa</a:t>
            </a:r>
            <a:r>
              <a:rPr lang="da-DK" sz="2200" dirty="0" smtClean="0"/>
              <a:t>-dage</a:t>
            </a:r>
            <a:endParaRPr lang="da-DK" sz="2200" dirty="0"/>
          </a:p>
          <a:p>
            <a:pPr lvl="1"/>
            <a:r>
              <a:rPr lang="da-DK" sz="2200" dirty="0" smtClean="0"/>
              <a:t>Ramte vi forventningen?</a:t>
            </a:r>
          </a:p>
          <a:p>
            <a:pPr marL="457200" lvl="1" indent="0">
              <a:buNone/>
            </a:pPr>
            <a:endParaRPr lang="da-DK" sz="1200" dirty="0" smtClean="0"/>
          </a:p>
          <a:p>
            <a:pPr marL="457200" lvl="1" indent="0">
              <a:buNone/>
            </a:pPr>
            <a:endParaRPr lang="da-DK" sz="1200" dirty="0"/>
          </a:p>
          <a:p>
            <a:pPr marL="457200" lvl="1" indent="0">
              <a:buNone/>
            </a:pPr>
            <a:endParaRPr lang="da-DK" sz="1200" dirty="0" smtClean="0"/>
          </a:p>
          <a:p>
            <a:pPr marL="457200" lvl="1" indent="0">
              <a:buNone/>
            </a:pPr>
            <a:r>
              <a:rPr lang="da-DK" sz="2800" b="1" dirty="0" smtClean="0">
                <a:solidFill>
                  <a:schemeClr val="accent2">
                    <a:lumMod val="75000"/>
                  </a:schemeClr>
                </a:solidFill>
              </a:rPr>
              <a:t>TAK for i dag </a:t>
            </a:r>
          </a:p>
          <a:p>
            <a:pPr marL="0" indent="0">
              <a:buNone/>
            </a:pPr>
            <a:endParaRPr lang="da-DK" sz="2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38" y="4343954"/>
            <a:ext cx="2385319" cy="238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Velkommen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Praktiske oplysninger</a:t>
            </a:r>
          </a:p>
          <a:p>
            <a:pPr lvl="1"/>
            <a:r>
              <a:rPr lang="da-DK" b="1" dirty="0" smtClean="0"/>
              <a:t>Videndeling i </a:t>
            </a:r>
            <a:r>
              <a:rPr lang="da-DK" b="1" dirty="0"/>
              <a:t>grupper </a:t>
            </a:r>
            <a:r>
              <a:rPr lang="da-DK" dirty="0"/>
              <a:t>tager udgangspunkt i de indsendte emner og foregår i 3 grupper af 12. </a:t>
            </a:r>
            <a:r>
              <a:rPr lang="da-DK" dirty="0" smtClean="0"/>
              <a:t>Der </a:t>
            </a:r>
            <a:r>
              <a:rPr lang="da-DK" dirty="0"/>
              <a:t>er booket 3 </a:t>
            </a:r>
            <a:r>
              <a:rPr lang="da-DK" dirty="0" smtClean="0"/>
              <a:t>lokaler - så </a:t>
            </a:r>
            <a:r>
              <a:rPr lang="da-DK" dirty="0"/>
              <a:t>hver gruppe kan sidde uforstyrret. </a:t>
            </a:r>
            <a:endParaRPr lang="da-DK" dirty="0" smtClean="0"/>
          </a:p>
          <a:p>
            <a:pPr lvl="1"/>
            <a:r>
              <a:rPr lang="da-DK" b="1" dirty="0" smtClean="0"/>
              <a:t>Fælles </a:t>
            </a:r>
            <a:r>
              <a:rPr lang="da-DK" b="1" dirty="0"/>
              <a:t>videndeling</a:t>
            </a:r>
            <a:r>
              <a:rPr lang="da-DK" dirty="0"/>
              <a:t> tager udgangspunkt i opsamling fra grupperne og herefter emner indgivet til ønsker undervisning. </a:t>
            </a:r>
            <a:endParaRPr lang="da-DK" dirty="0" smtClean="0"/>
          </a:p>
          <a:p>
            <a:pPr lvl="1"/>
            <a:r>
              <a:rPr lang="da-DK" dirty="0" smtClean="0"/>
              <a:t>Frokost i restauranten – nye tidspunkter.</a:t>
            </a:r>
            <a:endParaRPr lang="da-DK" dirty="0"/>
          </a:p>
          <a:p>
            <a:pPr marL="457200" lvl="1" indent="0">
              <a:buNone/>
            </a:pPr>
            <a:endParaRPr lang="da-DK" sz="1200" dirty="0" smtClean="0"/>
          </a:p>
          <a:p>
            <a:r>
              <a:rPr lang="da-DK" dirty="0" smtClean="0"/>
              <a:t>Forventninger til dagen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8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Videndeling i grupper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Gruppedeling</a:t>
            </a:r>
          </a:p>
          <a:p>
            <a:endParaRPr lang="da-DK" sz="1200" dirty="0" smtClean="0"/>
          </a:p>
          <a:p>
            <a:r>
              <a:rPr lang="da-DK" dirty="0" smtClean="0"/>
              <a:t>Emner</a:t>
            </a:r>
          </a:p>
          <a:p>
            <a:endParaRPr lang="da-DK" sz="1200" dirty="0" smtClean="0"/>
          </a:p>
          <a:p>
            <a:r>
              <a:rPr lang="da-DK" dirty="0" smtClean="0"/>
              <a:t>Praktisk</a:t>
            </a:r>
          </a:p>
          <a:p>
            <a:pPr lvl="1"/>
            <a:r>
              <a:rPr lang="da-DK" dirty="0" smtClean="0"/>
              <a:t>Formand</a:t>
            </a:r>
          </a:p>
          <a:p>
            <a:pPr lvl="1"/>
            <a:r>
              <a:rPr lang="da-DK" dirty="0" smtClean="0"/>
              <a:t>Præsentationsrunde</a:t>
            </a:r>
          </a:p>
          <a:p>
            <a:endParaRPr lang="da-DK" sz="1200" dirty="0" smtClean="0"/>
          </a:p>
          <a:p>
            <a:r>
              <a:rPr lang="da-DK" b="1" dirty="0" smtClean="0"/>
              <a:t>Retur til det store lokale 11.45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10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Frokost – Vi ses igen 12.45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/>
        </p:blipFill>
        <p:spPr>
          <a:xfrm>
            <a:off x="1269507" y="2009806"/>
            <a:ext cx="6798384" cy="3618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7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Videndeling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032986"/>
            <a:ext cx="8825659" cy="3986814"/>
          </a:xfrm>
        </p:spPr>
        <p:txBody>
          <a:bodyPr>
            <a:normAutofit/>
          </a:bodyPr>
          <a:lstStyle/>
          <a:p>
            <a:r>
              <a:rPr lang="da-DK" b="1" dirty="0" smtClean="0"/>
              <a:t>Opsamling fra grupper</a:t>
            </a:r>
          </a:p>
          <a:p>
            <a:endParaRPr lang="da-DK" sz="1200" dirty="0" smtClean="0"/>
          </a:p>
          <a:p>
            <a:pPr lvl="0"/>
            <a:r>
              <a:rPr lang="da-DK" b="1" dirty="0"/>
              <a:t>Hvilke dele af OBU udviklingen i Studievejledning virker ikke i </a:t>
            </a:r>
            <a:r>
              <a:rPr lang="da-DK" b="1" dirty="0" err="1"/>
              <a:t>Kursistadm</a:t>
            </a:r>
            <a:endParaRPr lang="da-DK" b="1" dirty="0"/>
          </a:p>
          <a:p>
            <a:pPr marL="0" lvl="0" indent="0">
              <a:buNone/>
            </a:pPr>
            <a:r>
              <a:rPr lang="da-DK" i="1" dirty="0" smtClean="0">
                <a:solidFill>
                  <a:schemeClr val="accent2">
                    <a:lumMod val="75000"/>
                  </a:schemeClr>
                </a:solidFill>
              </a:rPr>
              <a:t>Se dokument: Lukning af studievejledning</a:t>
            </a:r>
          </a:p>
          <a:p>
            <a:pPr marL="0" lvl="0" indent="0">
              <a:buNone/>
            </a:pPr>
            <a:endParaRPr lang="da-DK" i="1" dirty="0" smtClean="0"/>
          </a:p>
          <a:p>
            <a:pPr lvl="0"/>
            <a:r>
              <a:rPr lang="da-DK" b="1" dirty="0"/>
              <a:t>Hvordan kan man adskille virksomhedskursister fra ordinære kursister - ikke ved hjælp af tilskudsmærket (så man se, hvor de kommer fra)</a:t>
            </a:r>
          </a:p>
          <a:p>
            <a:pPr lvl="1"/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Hold</a:t>
            </a:r>
          </a:p>
          <a:p>
            <a:pPr lvl="1"/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Kursistkoder (brug evt. også til at holde styr på kursister under 25)</a:t>
            </a:r>
            <a:endParaRPr lang="da-DK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Andet?</a:t>
            </a:r>
          </a:p>
          <a:p>
            <a:pPr marL="0" indent="0">
              <a:buNone/>
            </a:pPr>
            <a:endParaRPr lang="da-DK" sz="12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73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Videndeling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32155" y="1873188"/>
            <a:ext cx="5903651" cy="4146612"/>
          </a:xfrm>
        </p:spPr>
        <p:txBody>
          <a:bodyPr>
            <a:normAutofit lnSpcReduction="10000"/>
          </a:bodyPr>
          <a:lstStyle/>
          <a:p>
            <a:pPr lvl="0"/>
            <a:r>
              <a:rPr lang="da-DK" b="1" dirty="0"/>
              <a:t>Visning af FVU Trinplacering på holdoversigten inden </a:t>
            </a:r>
            <a:r>
              <a:rPr lang="da-DK" b="1" dirty="0"/>
              <a:t>holdstart.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Viser ikke trin nu 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– nedenstående pointopgave ligger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klar til udvikling.</a:t>
            </a:r>
            <a:endParaRPr lang="da-DK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da-DK" dirty="0"/>
          </a:p>
          <a:p>
            <a:pPr marL="0" indent="0">
              <a:buNone/>
            </a:pPr>
            <a:r>
              <a:rPr lang="da-DK" b="1" dirty="0" smtClean="0"/>
              <a:t>Regler</a:t>
            </a:r>
            <a:r>
              <a:rPr lang="da-DK" b="1" dirty="0"/>
              <a:t>:</a:t>
            </a:r>
            <a:endParaRPr lang="da-DK" dirty="0"/>
          </a:p>
          <a:p>
            <a:pPr lvl="1"/>
            <a:r>
              <a:rPr lang="da-DK" dirty="0"/>
              <a:t>Hvis </a:t>
            </a:r>
            <a:r>
              <a:rPr lang="da-DK" dirty="0" err="1"/>
              <a:t>ForløbStartDato</a:t>
            </a:r>
            <a:r>
              <a:rPr lang="da-DK" dirty="0"/>
              <a:t> ≥ </a:t>
            </a:r>
            <a:r>
              <a:rPr lang="da-DK" dirty="0" err="1"/>
              <a:t>DagsDato</a:t>
            </a:r>
            <a:r>
              <a:rPr lang="da-DK" dirty="0"/>
              <a:t> på førstkommende forløb vises det fremtidige trin</a:t>
            </a:r>
          </a:p>
          <a:p>
            <a:pPr lvl="1"/>
            <a:r>
              <a:rPr lang="da-DK" dirty="0"/>
              <a:t>Hvis </a:t>
            </a:r>
            <a:r>
              <a:rPr lang="da-DK" dirty="0" err="1"/>
              <a:t>ForløbStartDato</a:t>
            </a:r>
            <a:r>
              <a:rPr lang="da-DK" dirty="0"/>
              <a:t> ≤ </a:t>
            </a:r>
            <a:r>
              <a:rPr lang="da-DK" dirty="0" err="1"/>
              <a:t>DagsDato</a:t>
            </a:r>
            <a:r>
              <a:rPr lang="da-DK" dirty="0"/>
              <a:t> og </a:t>
            </a:r>
            <a:r>
              <a:rPr lang="da-DK" dirty="0" err="1"/>
              <a:t>ForløbSlutDato</a:t>
            </a:r>
            <a:r>
              <a:rPr lang="da-DK" dirty="0"/>
              <a:t> ≥ </a:t>
            </a:r>
            <a:r>
              <a:rPr lang="da-DK" dirty="0" err="1"/>
              <a:t>DagsDato</a:t>
            </a:r>
            <a:r>
              <a:rPr lang="da-DK" dirty="0"/>
              <a:t> vises igangværende trin</a:t>
            </a:r>
          </a:p>
          <a:p>
            <a:pPr lvl="1"/>
            <a:r>
              <a:rPr lang="da-DK" dirty="0"/>
              <a:t>Hvis </a:t>
            </a:r>
            <a:r>
              <a:rPr lang="da-DK" dirty="0" err="1"/>
              <a:t>ForløbStartDato</a:t>
            </a:r>
            <a:r>
              <a:rPr lang="da-DK" dirty="0"/>
              <a:t> og </a:t>
            </a:r>
            <a:r>
              <a:rPr lang="da-DK" dirty="0" err="1"/>
              <a:t>ForløbSlutDato</a:t>
            </a:r>
            <a:r>
              <a:rPr lang="da-DK" dirty="0"/>
              <a:t> ≤ </a:t>
            </a:r>
            <a:r>
              <a:rPr lang="da-DK" dirty="0" err="1"/>
              <a:t>DagsDato</a:t>
            </a:r>
            <a:r>
              <a:rPr lang="da-DK" dirty="0"/>
              <a:t> vises det afsluttede trin fra senest afsluttede forløb</a:t>
            </a:r>
          </a:p>
          <a:p>
            <a:pPr marL="0" indent="0">
              <a:buNone/>
            </a:pPr>
            <a:endParaRPr lang="da-DK" sz="1200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4719" t="2739" r="6096" b="5716"/>
          <a:stretch/>
        </p:blipFill>
        <p:spPr>
          <a:xfrm>
            <a:off x="7224279" y="1029686"/>
            <a:ext cx="4050361" cy="366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81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Videndeling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024109"/>
            <a:ext cx="8825659" cy="39956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a-DK" b="1" dirty="0" smtClean="0"/>
              <a:t>FVU </a:t>
            </a:r>
            <a:r>
              <a:rPr lang="da-DK" b="1" dirty="0"/>
              <a:t>indberetning, kursister som er tilmeldt senere endt holdstart, hvordan søger man deres tælledato frem</a:t>
            </a:r>
            <a:r>
              <a:rPr lang="da-DK" b="1" dirty="0" smtClean="0"/>
              <a:t>?”</a:t>
            </a:r>
          </a:p>
          <a:p>
            <a:pPr marL="0" lvl="0" indent="0">
              <a:buNone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FVU afregnes via forløb. Tælledato (20%) er ikke relateret til holdstart, men til forløbets start- og slutdato/udm. dato. (minus lukkedage). </a:t>
            </a:r>
          </a:p>
          <a:p>
            <a:pPr marL="0" lvl="0" indent="0">
              <a:buNone/>
            </a:pPr>
            <a:r>
              <a:rPr lang="da-DK" dirty="0" smtClean="0"/>
              <a:t>Tælledato kan ses </a:t>
            </a:r>
            <a:r>
              <a:rPr lang="da-DK" dirty="0"/>
              <a:t>i menupunktet </a:t>
            </a:r>
            <a:r>
              <a:rPr lang="da-DK" dirty="0" smtClean="0"/>
              <a:t>”Aktivitetsindberetning” </a:t>
            </a:r>
            <a:r>
              <a:rPr lang="da-DK" dirty="0"/>
              <a:t>for VUC </a:t>
            </a:r>
            <a:r>
              <a:rPr lang="da-DK" dirty="0" smtClean="0"/>
              <a:t>når aktivitetselementer er genereret og aktivitet er beregnet i Ludus &gt;&gt;aktivitetsberegning &gt;&gt; Aktivitet enkeltfag. Generer og beregn pr. afdeling.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Ønske er registreret med visning under Kursist </a:t>
            </a:r>
            <a:r>
              <a:rPr lang="da-DK" dirty="0" err="1" smtClean="0">
                <a:solidFill>
                  <a:schemeClr val="accent1">
                    <a:lumMod val="75000"/>
                  </a:schemeClr>
                </a:solidFill>
              </a:rPr>
              <a:t>adm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 &gt;&gt; tilmeldinger &gt;&gt; Forløb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da-DK" dirty="0"/>
          </a:p>
          <a:p>
            <a:pPr lvl="0"/>
            <a:r>
              <a:rPr lang="da-DK" b="1" dirty="0" smtClean="0"/>
              <a:t>Hvordan </a:t>
            </a:r>
            <a:r>
              <a:rPr lang="da-DK" b="1" dirty="0"/>
              <a:t>håndterer vi FVU-kursister uden fremmøde skal kursisten udmeldes og flueben fjernes i bidrag? </a:t>
            </a:r>
            <a:r>
              <a:rPr lang="da-DK" b="1" dirty="0" smtClean="0"/>
              <a:t>”                                                                              </a:t>
            </a:r>
          </a:p>
          <a:p>
            <a:pPr marL="0" lvl="0" indent="0">
              <a:buNone/>
            </a:pP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Kursisten skal udmeldes fra både hold og forløb. Hvis udmeldingsdato ligger før tælledato udløses der ikke bidrag. Obs på administrationstillægstakst.</a:t>
            </a:r>
            <a:endParaRPr lang="da-DK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a-DK" sz="1200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02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Videndeling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869143"/>
            <a:ext cx="11037046" cy="4150657"/>
          </a:xfrm>
        </p:spPr>
        <p:txBody>
          <a:bodyPr>
            <a:normAutofit/>
          </a:bodyPr>
          <a:lstStyle/>
          <a:p>
            <a:pPr lvl="0"/>
            <a:r>
              <a:rPr lang="da-DK" b="1" dirty="0" smtClean="0"/>
              <a:t>OBU - tilmelding og opfølgning i forbindelse med aktivitetsindberetning. Hvordan er det tænkt og hvor skal man passe på.</a:t>
            </a:r>
          </a:p>
          <a:p>
            <a:pPr lvl="1"/>
            <a:r>
              <a:rPr lang="da-DK" dirty="0" smtClean="0"/>
              <a:t>Fremmøde tæller i indberetningen på OBU –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Tjek manglende fremmøderegistreringer </a:t>
            </a:r>
            <a:r>
              <a:rPr lang="da-DK" dirty="0" smtClean="0"/>
              <a:t>i menupunktet ”Manglende registrering af fremmøde”.</a:t>
            </a:r>
          </a:p>
          <a:p>
            <a:pPr lvl="1"/>
            <a:r>
              <a:rPr lang="da-DK" dirty="0" smtClean="0"/>
              <a:t>Menupunktet ”Manglende </a:t>
            </a:r>
            <a:r>
              <a:rPr lang="da-DK" dirty="0"/>
              <a:t>registrering af </a:t>
            </a:r>
            <a:r>
              <a:rPr lang="da-DK" dirty="0" smtClean="0"/>
              <a:t>fremmøde” </a:t>
            </a:r>
            <a:r>
              <a:rPr lang="da-DK" dirty="0"/>
              <a:t>fanger ikke alle skemabrikker, hvor lærerne ikke har ført fremmøde/fravær, hvis skolen i LUDUS Web systemdelen under </a:t>
            </a:r>
            <a:r>
              <a:rPr lang="da-DK" dirty="0" smtClean="0"/>
              <a:t>Indstilling</a:t>
            </a:r>
            <a:r>
              <a:rPr lang="da-DK" dirty="0"/>
              <a:t>&gt;&gt;Konfiguration&gt;&gt;Fremmøderegistrering har valgt Fremmøderegistrering pr. Hold, og som har en skemalægning, hvor der på samme dag er forskellige lærer på forskellige skemabrikker for samme hold</a:t>
            </a:r>
            <a:r>
              <a:rPr lang="da-DK" dirty="0" smtClean="0"/>
              <a:t>. </a:t>
            </a:r>
            <a:r>
              <a:rPr lang="da-DK" dirty="0" smtClean="0">
                <a:solidFill>
                  <a:schemeClr val="accent1">
                    <a:lumMod val="75000"/>
                  </a:schemeClr>
                </a:solidFill>
              </a:rPr>
              <a:t>Tjek derfor Ledelsesinformation &gt;&gt; Manglende fremmøderegistrering også.</a:t>
            </a:r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marL="0" indent="0">
              <a:buNone/>
            </a:pPr>
            <a:endParaRPr lang="da-DK" sz="1200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08" y="4909128"/>
            <a:ext cx="6127922" cy="705913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r="35194" b="5069"/>
          <a:stretch/>
        </p:blipFill>
        <p:spPr>
          <a:xfrm>
            <a:off x="459308" y="5709297"/>
            <a:ext cx="6127924" cy="826973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Tekstfelt 5"/>
          <p:cNvSpPr txBox="1"/>
          <p:nvPr/>
        </p:nvSpPr>
        <p:spPr>
          <a:xfrm rot="20773177">
            <a:off x="7830650" y="581928"/>
            <a:ext cx="2790147" cy="646331"/>
          </a:xfrm>
          <a:prstGeom prst="rect">
            <a:avLst/>
          </a:prstGeom>
          <a:solidFill>
            <a:srgbClr val="FEF4F9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Tjek Tips og Tricks 114, 115 og 125 fra DXC</a:t>
            </a:r>
            <a:endParaRPr lang="da-DK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8" name="Lige pilforbindelse 7"/>
          <p:cNvCxnSpPr>
            <a:stCxn id="6" idx="2"/>
          </p:cNvCxnSpPr>
          <p:nvPr/>
        </p:nvCxnSpPr>
        <p:spPr>
          <a:xfrm>
            <a:off x="9302702" y="1218957"/>
            <a:ext cx="1519178" cy="645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0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Videndeling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873188"/>
            <a:ext cx="9658048" cy="476730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da-DK" b="1" dirty="0"/>
              <a:t>OBU opfølgnings værktøjet i forhold til den ny programmering i </a:t>
            </a:r>
            <a:r>
              <a:rPr lang="da-DK" b="1" dirty="0" err="1" smtClean="0"/>
              <a:t>Kursistadm</a:t>
            </a:r>
            <a:endParaRPr lang="da-DK" b="1" dirty="0" smtClean="0"/>
          </a:p>
          <a:p>
            <a:pPr marL="0" lvl="0" indent="0">
              <a:buNone/>
            </a:pP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Godkendte fejl: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da-DK" dirty="0"/>
              <a:t>Når der vælges en opfølgning, hvor perioden ikke er relevant, skal datofelterne fjernes helt.</a:t>
            </a:r>
          </a:p>
          <a:p>
            <a:pPr lvl="0"/>
            <a:r>
              <a:rPr lang="da-DK" dirty="0"/>
              <a:t>OBU Opfølgning nr. 10 - viser ikke korrekt </a:t>
            </a:r>
            <a:r>
              <a:rPr lang="da-DK" dirty="0" smtClean="0"/>
              <a:t>data i kolonnen </a:t>
            </a:r>
            <a:r>
              <a:rPr lang="da-DK" dirty="0"/>
              <a:t>undervisning</a:t>
            </a:r>
          </a:p>
          <a:p>
            <a:pPr lvl="0"/>
            <a:r>
              <a:rPr lang="da-DK" dirty="0"/>
              <a:t>OBU Opfølgning nr. 10 viser ikke OBU test registreret via </a:t>
            </a:r>
            <a:r>
              <a:rPr lang="da-DK" dirty="0" err="1"/>
              <a:t>Kursistadm</a:t>
            </a:r>
            <a:endParaRPr lang="da-DK" dirty="0"/>
          </a:p>
          <a:p>
            <a:pPr lvl="0"/>
            <a:r>
              <a:rPr lang="da-DK" dirty="0"/>
              <a:t>OBU opfølgning 10 </a:t>
            </a:r>
            <a:r>
              <a:rPr lang="da-DK" dirty="0" smtClean="0"/>
              <a:t>skal kunne vise </a:t>
            </a:r>
            <a:r>
              <a:rPr lang="da-DK" dirty="0"/>
              <a:t>afd. </a:t>
            </a:r>
            <a:r>
              <a:rPr lang="da-DK" dirty="0" smtClean="0"/>
              <a:t>fra indstillingerne, og respekteres afd. i filter.</a:t>
            </a:r>
            <a:endParaRPr lang="da-DK" dirty="0"/>
          </a:p>
          <a:p>
            <a:pPr lvl="0"/>
            <a:r>
              <a:rPr lang="da-DK" dirty="0" smtClean="0"/>
              <a:t>Kursister </a:t>
            </a:r>
            <a:r>
              <a:rPr lang="da-DK" dirty="0"/>
              <a:t>kommer på listen i "OBU-opfølgning, 07 – Vis kursister der mangler udredning" på trods af at udredningen er indtastet </a:t>
            </a:r>
          </a:p>
          <a:p>
            <a:pPr lvl="0"/>
            <a:r>
              <a:rPr lang="da-DK" dirty="0"/>
              <a:t>OBU-fremsøgning skal optimeres, så den kan køres langt hurtigere (nr. 9)</a:t>
            </a:r>
          </a:p>
          <a:p>
            <a:pPr lvl="0"/>
            <a:r>
              <a:rPr lang="da-DK" dirty="0"/>
              <a:t>OBU opfølgning 6: Det er en fejl at der vises kursister med DOT test</a:t>
            </a:r>
          </a:p>
          <a:p>
            <a:pPr lvl="0"/>
            <a:r>
              <a:rPr lang="da-DK" dirty="0" smtClean="0"/>
              <a:t>Det </a:t>
            </a:r>
            <a:r>
              <a:rPr lang="da-DK" dirty="0"/>
              <a:t>er oprettet som en fejl at den samme påmindelse vises flere gange under fremsøgning 4 og 5.</a:t>
            </a:r>
          </a:p>
          <a:p>
            <a:pPr lvl="0"/>
            <a:r>
              <a:rPr lang="da-DK" dirty="0"/>
              <a:t>Det er registreret som en fejl at skemalagte lektioner optælles forkert på fremsøgningen (</a:t>
            </a:r>
            <a:r>
              <a:rPr lang="da-DK" dirty="0" smtClean="0"/>
              <a:t>09/11) </a:t>
            </a:r>
            <a:r>
              <a:rPr lang="da-DK" dirty="0"/>
              <a:t>og på rediger OBU tilmelding</a:t>
            </a:r>
          </a:p>
          <a:p>
            <a:pPr marL="0" indent="0">
              <a:buNone/>
            </a:pPr>
            <a:endParaRPr lang="da-DK" sz="12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22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2155</TotalTime>
  <Words>838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3</vt:lpstr>
      <vt:lpstr>Ion - bestyrelseslokale</vt:lpstr>
      <vt:lpstr>ERFA-DAG</vt:lpstr>
      <vt:lpstr>Velkommen</vt:lpstr>
      <vt:lpstr>Videndeling i grupper</vt:lpstr>
      <vt:lpstr>Frokost – Vi ses igen 12.45</vt:lpstr>
      <vt:lpstr>Fælles Videndeling </vt:lpstr>
      <vt:lpstr>Fælles Videndeling</vt:lpstr>
      <vt:lpstr>Fælles Videndeling </vt:lpstr>
      <vt:lpstr>Fælles Videndeling </vt:lpstr>
      <vt:lpstr>Fælles Videndeling </vt:lpstr>
      <vt:lpstr>Fælles videndeling</vt:lpstr>
      <vt:lpstr>Pause – Kaffe og kage</vt:lpstr>
      <vt:lpstr>Ønsker til fremtiden? </vt:lpstr>
      <vt:lpstr>Opsamling </vt:lpstr>
    </vt:vector>
  </TitlesOfParts>
  <Company>KVUC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Kursus i Kursist adm</dc:title>
  <dc:creator>Sisse Jacobsen</dc:creator>
  <cp:lastModifiedBy>Sisse Jacobsen</cp:lastModifiedBy>
  <cp:revision>49</cp:revision>
  <cp:lastPrinted>2020-01-31T14:37:36Z</cp:lastPrinted>
  <dcterms:created xsi:type="dcterms:W3CDTF">2019-03-14T10:40:55Z</dcterms:created>
  <dcterms:modified xsi:type="dcterms:W3CDTF">2020-01-31T14:41:51Z</dcterms:modified>
</cp:coreProperties>
</file>