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74" r:id="rId4"/>
    <p:sldId id="275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Jacobsen" initials="SJ" lastIdx="1" clrIdx="0">
    <p:extLst>
      <p:ext uri="{19B8F6BF-5375-455C-9EA6-DF929625EA0E}">
        <p15:presenceInfo xmlns:p15="http://schemas.microsoft.com/office/powerpoint/2012/main" userId="S-1-5-21-3253729897-3888581745-426764359-3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3C1"/>
    <a:srgbClr val="19516B"/>
    <a:srgbClr val="3BA3D1"/>
    <a:srgbClr val="19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00" autoAdjust="0"/>
  </p:normalViewPr>
  <p:slideViewPr>
    <p:cSldViewPr snapToGrid="0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DD60-22CB-46F8-90FE-2E7D677B4BA5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6ED2-D46E-4552-8D04-083836F9F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1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8C5B-9942-4728-AE50-2744EB18A788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FFAB-6AA1-4D6D-B873-E1CAD619AF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6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B0A76-9CFF-418A-B430-2FC5F2097DAA}" type="datetime1">
              <a:rPr lang="da-DK" smtClean="0"/>
              <a:t>16-03-2021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2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16B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baseline="0">
                <a:solidFill>
                  <a:srgbClr val="19516B"/>
                </a:solidFill>
              </a:defRPr>
            </a:lvl1pPr>
            <a:lvl2pPr>
              <a:defRPr baseline="0">
                <a:solidFill>
                  <a:srgbClr val="19516B"/>
                </a:solidFill>
              </a:defRPr>
            </a:lvl2pPr>
            <a:lvl3pPr>
              <a:defRPr baseline="0">
                <a:solidFill>
                  <a:srgbClr val="19516B"/>
                </a:solidFill>
              </a:defRPr>
            </a:lvl3pPr>
            <a:lvl4pPr>
              <a:defRPr baseline="0">
                <a:solidFill>
                  <a:srgbClr val="19516B"/>
                </a:solidFill>
              </a:defRPr>
            </a:lvl4pPr>
            <a:lvl5pPr>
              <a:defRPr baseline="0">
                <a:solidFill>
                  <a:srgbClr val="19516B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57" y="6391838"/>
            <a:ext cx="2632364" cy="336047"/>
          </a:xfrm>
          <a:prstGeom prst="rect">
            <a:avLst/>
          </a:prstGeom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86E-9C11-4384-99CA-6F1CCD788206}" type="datetime1">
              <a:rPr lang="da-DK" smtClean="0"/>
              <a:t>16-03-2021</a:t>
            </a:fld>
            <a:endParaRPr lang="da-DK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8A6-4904-4B15-A57A-96E93C48B3C3}" type="datetime1">
              <a:rPr lang="da-DK" smtClean="0"/>
              <a:t>16-03-2021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3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516B">
                <a:lumMod val="99000"/>
              </a:srgbClr>
            </a:gs>
            <a:gs pos="74000">
              <a:srgbClr val="3BA3D1"/>
            </a:gs>
            <a:gs pos="83000">
              <a:srgbClr val="195164"/>
            </a:gs>
            <a:gs pos="100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9964E8-AFFC-47DB-B941-C46D7E55B4F9}" type="datetime1">
              <a:rPr lang="da-DK" smtClean="0"/>
              <a:t>16-03-2021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8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19516B">
                <a:lumMod val="99000"/>
              </a:srgbClr>
            </a:gs>
            <a:gs pos="83000">
              <a:srgbClr val="3BA3D1"/>
            </a:gs>
            <a:gs pos="100000">
              <a:srgbClr val="3BA3D1"/>
            </a:gs>
            <a:gs pos="96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OBU – del 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Det helt grundlæggende (17.03.21, SIJA)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6" y="5984426"/>
            <a:ext cx="3205656" cy="40923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34">
            <a:off x="7086311" y="1164563"/>
            <a:ext cx="3431869" cy="3431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Punkter til gennemgang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13527"/>
            <a:ext cx="10253275" cy="400627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a-DK" dirty="0"/>
              <a:t>Forståelse for det overordnede flow for en OBU-kursist i Ludus Suite. 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Baggrund for opbygningen af systemet, og overodnet gennemgang af grundlæggende regler. 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Registrering af test-oplysninger – hvor og hvordan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Indskrivning – herunder brug af TMK og registrering af evt. fjernaktivitet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Genvisitation i systemet</a:t>
            </a:r>
          </a:p>
          <a:p>
            <a:pPr lvl="0">
              <a:lnSpc>
                <a:spcPct val="150000"/>
              </a:lnSpc>
            </a:pPr>
            <a:r>
              <a:rPr lang="da-DK" dirty="0"/>
              <a:t>Grundlæggende forståelse for aktivitetsberegning for OBU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8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01529"/>
            <a:ext cx="8761413" cy="706964"/>
          </a:xfrm>
        </p:spPr>
        <p:txBody>
          <a:bodyPr/>
          <a:lstStyle/>
          <a:p>
            <a:r>
              <a:rPr lang="da-DK" dirty="0" smtClean="0"/>
              <a:t>OBU-kursistens flow fra start til </a:t>
            </a:r>
            <a:r>
              <a:rPr lang="da-DK" dirty="0" smtClean="0"/>
              <a:t>slut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308493"/>
            <a:ext cx="7829558" cy="52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Baggrund for systemets opbygning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590675"/>
            <a:ext cx="8825659" cy="4867275"/>
          </a:xfrm>
        </p:spPr>
        <p:txBody>
          <a:bodyPr>
            <a:normAutofit/>
          </a:bodyPr>
          <a:lstStyle/>
          <a:p>
            <a:r>
              <a:rPr lang="da-DK" dirty="0" smtClean="0"/>
              <a:t>Skal understøtte OBU-kursistens flow og hjælpe brugeren til at administrere efter reglerne</a:t>
            </a:r>
          </a:p>
          <a:p>
            <a:r>
              <a:rPr lang="da-DK" dirty="0" smtClean="0"/>
              <a:t>System-stop er ofte lavet pga. bekendtgørelsesfortolkninger (overlappende indstillinger osv.)</a:t>
            </a:r>
          </a:p>
          <a:p>
            <a:r>
              <a:rPr lang="da-DK" dirty="0" smtClean="0"/>
              <a:t>Udviklet i stort projekt med mange skoler repræsenteret                       (</a:t>
            </a:r>
            <a:r>
              <a:rPr lang="da-DK" dirty="0" err="1" smtClean="0"/>
              <a:t>APB’er</a:t>
            </a:r>
            <a:r>
              <a:rPr lang="da-DK" dirty="0" smtClean="0"/>
              <a:t> kan rekvireres)</a:t>
            </a:r>
            <a:endParaRPr lang="da-DK" dirty="0"/>
          </a:p>
          <a:p>
            <a:r>
              <a:rPr lang="da-DK" dirty="0" smtClean="0"/>
              <a:t>Menupunkter:</a:t>
            </a:r>
          </a:p>
          <a:p>
            <a:pPr lvl="3"/>
            <a:r>
              <a:rPr lang="da-DK" dirty="0" err="1" smtClean="0"/>
              <a:t>Kursistadm</a:t>
            </a:r>
            <a:r>
              <a:rPr lang="da-DK" dirty="0" smtClean="0"/>
              <a:t>/Studievejledning</a:t>
            </a:r>
          </a:p>
          <a:p>
            <a:pPr lvl="3"/>
            <a:r>
              <a:rPr lang="da-DK" dirty="0" smtClean="0"/>
              <a:t>OBU-opfølgning</a:t>
            </a:r>
          </a:p>
          <a:p>
            <a:pPr lvl="3"/>
            <a:r>
              <a:rPr lang="da-DK" dirty="0" smtClean="0"/>
              <a:t>Kørsler</a:t>
            </a:r>
          </a:p>
          <a:p>
            <a:pPr lvl="3"/>
            <a:r>
              <a:rPr lang="da-DK" dirty="0" smtClean="0"/>
              <a:t>Aktivitetsberegning for VUC</a:t>
            </a:r>
          </a:p>
          <a:p>
            <a:pPr lvl="3"/>
            <a:r>
              <a:rPr lang="da-DK" dirty="0" smtClean="0"/>
              <a:t>Ludus &gt;&gt; Aktivitet enkeltfag</a:t>
            </a:r>
          </a:p>
          <a:p>
            <a:pPr lvl="3"/>
            <a:r>
              <a:rPr lang="da-DK" dirty="0" smtClean="0"/>
              <a:t>Ledelsesinformation</a:t>
            </a:r>
          </a:p>
          <a:p>
            <a:pPr lvl="3"/>
            <a:r>
              <a:rPr lang="da-DK" dirty="0" smtClean="0"/>
              <a:t>Manglende fremmøderegistrering</a:t>
            </a:r>
            <a:endParaRPr lang="da-DK" dirty="0"/>
          </a:p>
          <a:p>
            <a:pPr marL="1371600" lvl="3" indent="0">
              <a:buNone/>
            </a:pPr>
            <a:endParaRPr lang="da-DK" dirty="0" smtClean="0"/>
          </a:p>
          <a:p>
            <a:pPr lvl="3"/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11314" r="16427" b="10691"/>
          <a:stretch/>
        </p:blipFill>
        <p:spPr>
          <a:xfrm>
            <a:off x="8545059" y="3483053"/>
            <a:ext cx="1841954" cy="24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4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Registreringer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62839" y="1436914"/>
            <a:ext cx="8825659" cy="5191125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da-DK" sz="2000" b="1" dirty="0" smtClean="0"/>
              <a:t>Screening og samtale</a:t>
            </a:r>
          </a:p>
          <a:p>
            <a:pPr marL="457200" lvl="1" indent="0" algn="r">
              <a:buNone/>
            </a:pPr>
            <a:r>
              <a:rPr lang="da-DK" sz="2000" dirty="0" smtClean="0"/>
              <a:t>Kan registreres (gl.) i Studievejledning. Ses i visningen i Studievejledning og </a:t>
            </a:r>
            <a:r>
              <a:rPr lang="da-DK" sz="2000" dirty="0" err="1" smtClean="0"/>
              <a:t>kursistadm</a:t>
            </a:r>
            <a:endParaRPr lang="da-DK" sz="2000" dirty="0" smtClean="0"/>
          </a:p>
          <a:p>
            <a:pPr marL="457200" lvl="1" indent="0" algn="r">
              <a:buNone/>
            </a:pPr>
            <a:r>
              <a:rPr lang="da-DK" sz="2000" dirty="0" smtClean="0"/>
              <a:t>Kan registreres (ny) i Kursist Adm. Ses </a:t>
            </a:r>
            <a:r>
              <a:rPr lang="da-DK" sz="2000" u="sng" dirty="0" smtClean="0"/>
              <a:t>kun</a:t>
            </a:r>
            <a:r>
              <a:rPr lang="da-DK" sz="2000" dirty="0" smtClean="0"/>
              <a:t> i visningen i </a:t>
            </a:r>
            <a:r>
              <a:rPr lang="da-DK" sz="2000" dirty="0" err="1" smtClean="0"/>
              <a:t>Kursistadm</a:t>
            </a:r>
            <a:endParaRPr lang="da-DK" sz="2000" dirty="0" smtClean="0"/>
          </a:p>
          <a:p>
            <a:pPr marL="0" indent="0" algn="r">
              <a:buNone/>
            </a:pPr>
            <a:endParaRPr lang="da-DK" sz="2000" dirty="0" smtClean="0"/>
          </a:p>
          <a:p>
            <a:pPr marL="0" indent="0" algn="r">
              <a:buNone/>
            </a:pPr>
            <a:r>
              <a:rPr lang="da-DK" sz="2000" b="1" dirty="0" smtClean="0"/>
              <a:t>Udredning</a:t>
            </a:r>
          </a:p>
          <a:p>
            <a:pPr marL="457200" lvl="1" indent="0" algn="r">
              <a:buNone/>
            </a:pPr>
            <a:r>
              <a:rPr lang="da-DK" sz="2000" dirty="0" smtClean="0"/>
              <a:t>Kan registreres i både Studievejledning og </a:t>
            </a:r>
            <a:r>
              <a:rPr lang="da-DK" sz="2000" dirty="0" err="1" smtClean="0"/>
              <a:t>Kursistadm</a:t>
            </a:r>
            <a:r>
              <a:rPr lang="da-DK" sz="2000" dirty="0" smtClean="0"/>
              <a:t>. Vises begge steder</a:t>
            </a:r>
          </a:p>
          <a:p>
            <a:pPr marL="457200" lvl="1" indent="0" algn="r">
              <a:buNone/>
            </a:pPr>
            <a:endParaRPr lang="da-DK" sz="2000" dirty="0" smtClean="0"/>
          </a:p>
          <a:p>
            <a:pPr marL="0" indent="0" algn="r">
              <a:buNone/>
            </a:pPr>
            <a:r>
              <a:rPr lang="da-DK" sz="2000" b="1" dirty="0" smtClean="0"/>
              <a:t>Indstilling</a:t>
            </a:r>
          </a:p>
          <a:p>
            <a:pPr marL="457200" lvl="1" indent="0" algn="r">
              <a:buNone/>
            </a:pPr>
            <a:r>
              <a:rPr lang="da-DK" sz="2000" dirty="0"/>
              <a:t>Kan registreres i både Studievejledning og </a:t>
            </a:r>
            <a:r>
              <a:rPr lang="da-DK" sz="2000" dirty="0" err="1"/>
              <a:t>Kursistadm</a:t>
            </a:r>
            <a:r>
              <a:rPr lang="da-DK" sz="2000" dirty="0"/>
              <a:t>. Vises begge steder</a:t>
            </a:r>
          </a:p>
          <a:p>
            <a:pPr marL="0" indent="0" algn="r">
              <a:buNone/>
            </a:pPr>
            <a:endParaRPr lang="da-DK" sz="2000" dirty="0"/>
          </a:p>
          <a:p>
            <a:pPr marL="0" indent="0" algn="r">
              <a:buNone/>
            </a:pPr>
            <a:r>
              <a:rPr lang="da-DK" sz="2000" b="1" dirty="0" smtClean="0"/>
              <a:t>Undervisningsplan</a:t>
            </a:r>
          </a:p>
          <a:p>
            <a:pPr marL="457200" lvl="1" indent="0" algn="r">
              <a:buNone/>
            </a:pPr>
            <a:r>
              <a:rPr lang="da-DK" sz="2000" dirty="0"/>
              <a:t>Kan registreres i både Studievejledning og </a:t>
            </a:r>
            <a:r>
              <a:rPr lang="da-DK" sz="2000" dirty="0" err="1"/>
              <a:t>Kursistadm</a:t>
            </a:r>
            <a:r>
              <a:rPr lang="da-DK" sz="2000" dirty="0"/>
              <a:t>. Vises begge </a:t>
            </a:r>
            <a:r>
              <a:rPr lang="da-DK" sz="2000" dirty="0" smtClean="0"/>
              <a:t>steder</a:t>
            </a:r>
          </a:p>
          <a:p>
            <a:pPr marL="457200" lvl="1" indent="0" algn="r">
              <a:buNone/>
            </a:pPr>
            <a:endParaRPr lang="da-DK" sz="2000" dirty="0" smtClean="0"/>
          </a:p>
          <a:p>
            <a:pPr marL="0" indent="0" algn="r">
              <a:buNone/>
            </a:pPr>
            <a:r>
              <a:rPr lang="da-DK" sz="2000" b="1" dirty="0" smtClean="0"/>
              <a:t>Endelig evaluering</a:t>
            </a:r>
          </a:p>
          <a:p>
            <a:pPr marL="457200" lvl="1" indent="0" algn="r">
              <a:buNone/>
            </a:pPr>
            <a:r>
              <a:rPr lang="da-DK" sz="2000" dirty="0"/>
              <a:t>Kan registreres i både Studievejledning og </a:t>
            </a:r>
            <a:r>
              <a:rPr lang="da-DK" sz="2000" dirty="0" err="1"/>
              <a:t>Kursistadm</a:t>
            </a:r>
            <a:r>
              <a:rPr lang="da-DK" sz="2000" dirty="0"/>
              <a:t>. Vises begge steder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			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0" y="3364819"/>
            <a:ext cx="2237887" cy="2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9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Indskrivning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619250"/>
            <a:ext cx="8825659" cy="4724400"/>
          </a:xfrm>
        </p:spPr>
        <p:txBody>
          <a:bodyPr>
            <a:normAutofit/>
          </a:bodyPr>
          <a:lstStyle/>
          <a:p>
            <a:r>
              <a:rPr lang="da-DK" dirty="0" smtClean="0"/>
              <a:t>Hvor i systemet kan indskrives og hvad er forskellene?</a:t>
            </a:r>
          </a:p>
          <a:p>
            <a:pPr lvl="1"/>
            <a:r>
              <a:rPr lang="da-DK" dirty="0"/>
              <a:t>Indskrivning via </a:t>
            </a:r>
            <a:r>
              <a:rPr lang="da-DK" dirty="0" err="1"/>
              <a:t>Kursistadm</a:t>
            </a:r>
            <a:r>
              <a:rPr lang="da-DK" dirty="0"/>
              <a:t> giver mulighed for at registrere indstilling samtidig med </a:t>
            </a:r>
            <a:r>
              <a:rPr lang="da-DK" dirty="0" smtClean="0"/>
              <a:t>holdtilmelding</a:t>
            </a:r>
            <a:r>
              <a:rPr lang="da-DK" dirty="0"/>
              <a:t> </a:t>
            </a:r>
            <a:r>
              <a:rPr lang="da-DK" dirty="0" smtClean="0"/>
              <a:t>laves (i én proces)</a:t>
            </a:r>
            <a:endParaRPr lang="da-DK" dirty="0"/>
          </a:p>
          <a:p>
            <a:pPr lvl="1"/>
            <a:r>
              <a:rPr lang="da-DK" dirty="0" smtClean="0"/>
              <a:t>Indskrivning i Studievejledning kan tælle tilmeldte lektioner på tværs af hold</a:t>
            </a:r>
          </a:p>
          <a:p>
            <a:pPr lvl="1"/>
            <a:r>
              <a:rPr lang="da-DK" dirty="0" smtClean="0"/>
              <a:t>Indskrivning i Studievejledning giver mulighed for OBU-besked til lærere</a:t>
            </a:r>
          </a:p>
          <a:p>
            <a:pPr lvl="1"/>
            <a:r>
              <a:rPr lang="da-DK" dirty="0" smtClean="0"/>
              <a:t>Holdtilmeldinger kan slettes via </a:t>
            </a:r>
            <a:r>
              <a:rPr lang="da-DK" dirty="0" err="1" smtClean="0"/>
              <a:t>Kursistadm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TMK</a:t>
            </a:r>
            <a:r>
              <a:rPr lang="da-DK" dirty="0"/>
              <a:t> </a:t>
            </a:r>
            <a:r>
              <a:rPr lang="da-DK" dirty="0" smtClean="0"/>
              <a:t>og Fjernundervisning</a:t>
            </a:r>
          </a:p>
          <a:p>
            <a:pPr lvl="1"/>
            <a:r>
              <a:rPr lang="da-DK" dirty="0" smtClean="0"/>
              <a:t>Det er muligt at skifte til 2 TMK på en indstilling ud over ENORD</a:t>
            </a:r>
          </a:p>
          <a:p>
            <a:pPr lvl="2"/>
            <a:r>
              <a:rPr lang="da-DK" dirty="0" smtClean="0"/>
              <a:t>VIRSK (virksomhedsrettet </a:t>
            </a:r>
            <a:r>
              <a:rPr lang="da-DK" dirty="0"/>
              <a:t>FVU/OBU afholdt på </a:t>
            </a:r>
            <a:r>
              <a:rPr lang="da-DK" dirty="0" smtClean="0"/>
              <a:t>institutionen) </a:t>
            </a:r>
          </a:p>
          <a:p>
            <a:pPr lvl="2"/>
            <a:r>
              <a:rPr lang="da-DK" dirty="0" smtClean="0"/>
              <a:t>ENVIR </a:t>
            </a:r>
            <a:r>
              <a:rPr lang="da-DK" dirty="0"/>
              <a:t>(virksomhedsrettet FVU/OBU afholdt </a:t>
            </a:r>
            <a:r>
              <a:rPr lang="da-DK" dirty="0" smtClean="0"/>
              <a:t>på virksomheden)</a:t>
            </a:r>
          </a:p>
          <a:p>
            <a:pPr lvl="1"/>
            <a:r>
              <a:rPr lang="da-DK" sz="1400" dirty="0"/>
              <a:t>Fjernprocent kan angives på Indstillingen – Dette vil rette TMK i </a:t>
            </a:r>
            <a:r>
              <a:rPr lang="da-DK" sz="1400" dirty="0" smtClean="0"/>
              <a:t>aktivitetsberegningen (FJENK/EVIFJ)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604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Aktivitetsberegning - overordnet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13528"/>
            <a:ext cx="8825659" cy="4349172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Fraværets betydning</a:t>
            </a:r>
          </a:p>
          <a:p>
            <a:endParaRPr lang="da-DK" dirty="0" smtClean="0"/>
          </a:p>
          <a:p>
            <a:r>
              <a:rPr lang="da-DK" dirty="0" smtClean="0"/>
              <a:t>Årsskiftets betydning</a:t>
            </a:r>
          </a:p>
          <a:p>
            <a:endParaRPr lang="da-DK" dirty="0"/>
          </a:p>
          <a:p>
            <a:r>
              <a:rPr lang="da-DK" dirty="0" smtClean="0"/>
              <a:t>Flowet i systemet når du skal indberette</a:t>
            </a:r>
          </a:p>
          <a:p>
            <a:pPr lvl="1"/>
            <a:endParaRPr lang="da-DK" sz="100" dirty="0"/>
          </a:p>
          <a:p>
            <a:pPr lvl="1"/>
            <a:r>
              <a:rPr lang="da-DK" dirty="0" smtClean="0"/>
              <a:t>Registreringer	(Ludus Web)</a:t>
            </a:r>
          </a:p>
          <a:p>
            <a:pPr lvl="1"/>
            <a:r>
              <a:rPr lang="da-DK" dirty="0" smtClean="0"/>
              <a:t>Datatjek		(Ludus Web)</a:t>
            </a:r>
          </a:p>
          <a:p>
            <a:pPr lvl="1"/>
            <a:r>
              <a:rPr lang="da-DK" dirty="0" smtClean="0"/>
              <a:t>Elementer		(Ludus Web)</a:t>
            </a:r>
          </a:p>
          <a:p>
            <a:pPr lvl="1"/>
            <a:r>
              <a:rPr lang="da-DK" dirty="0" smtClean="0"/>
              <a:t>Datatjek		(Ludus Web)</a:t>
            </a:r>
          </a:p>
          <a:p>
            <a:pPr lvl="1"/>
            <a:r>
              <a:rPr lang="da-DK" dirty="0" smtClean="0"/>
              <a:t>Elementer		(Ludus Web)</a:t>
            </a:r>
          </a:p>
          <a:p>
            <a:pPr lvl="1"/>
            <a:r>
              <a:rPr lang="da-DK" dirty="0" smtClean="0"/>
              <a:t>Beregning		(LUDUS)</a:t>
            </a:r>
          </a:p>
          <a:p>
            <a:pPr lvl="1"/>
            <a:r>
              <a:rPr lang="da-DK" dirty="0" smtClean="0"/>
              <a:t>Se tælledatoer	(Ludus Web)</a:t>
            </a:r>
          </a:p>
          <a:p>
            <a:pPr lvl="1"/>
            <a:r>
              <a:rPr lang="da-DK" dirty="0" smtClean="0"/>
              <a:t>Indberet		(LUDUS)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34">
            <a:off x="7284519" y="2759856"/>
            <a:ext cx="2327258" cy="2327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4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Opsamling og afslutning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13528"/>
            <a:ext cx="8825659" cy="3972602"/>
          </a:xfrm>
        </p:spPr>
        <p:txBody>
          <a:bodyPr>
            <a:normAutofit/>
          </a:bodyPr>
          <a:lstStyle/>
          <a:p>
            <a:r>
              <a:rPr lang="da-DK" dirty="0" smtClean="0"/>
              <a:t>Løse ender?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Vejledninger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Nye uddannelsesbehov?</a:t>
            </a:r>
          </a:p>
          <a:p>
            <a:endParaRPr lang="da-DK" dirty="0" smtClean="0"/>
          </a:p>
          <a:p>
            <a:r>
              <a:rPr lang="da-DK" dirty="0" smtClean="0"/>
              <a:t>ERFA?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15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4431</TotalTime>
  <Words>398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Ion - bestyrelseslokale</vt:lpstr>
      <vt:lpstr>OBU – del 2</vt:lpstr>
      <vt:lpstr>Punkter til gennemgang</vt:lpstr>
      <vt:lpstr>OBU-kursistens flow fra start til slut</vt:lpstr>
      <vt:lpstr>Baggrund for systemets opbygning</vt:lpstr>
      <vt:lpstr>Registreringer </vt:lpstr>
      <vt:lpstr>Indskrivning</vt:lpstr>
      <vt:lpstr>Aktivitetsberegning - overordnet</vt:lpstr>
      <vt:lpstr>Opsamling og afslutning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 Kursist adm</dc:title>
  <dc:creator>Sisse Jacobsen</dc:creator>
  <cp:lastModifiedBy>Sisse Jacobsen</cp:lastModifiedBy>
  <cp:revision>67</cp:revision>
  <dcterms:created xsi:type="dcterms:W3CDTF">2019-03-14T10:40:55Z</dcterms:created>
  <dcterms:modified xsi:type="dcterms:W3CDTF">2021-03-16T20:17:40Z</dcterms:modified>
</cp:coreProperties>
</file>