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9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2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67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9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57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4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3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5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7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3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3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Børnenes legeplads">
            <a:extLst>
              <a:ext uri="{FF2B5EF4-FFF2-40B4-BE49-F238E27FC236}">
                <a16:creationId xmlns:a16="http://schemas.microsoft.com/office/drawing/2014/main" id="{8E913513-C414-E1E5-CD11-BA7D418AE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-1" b="283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F66B7C-69F6-439C-A508-14C94AF6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61948" y="0"/>
            <a:ext cx="7230052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8F5C0-4EFA-303B-0349-C86548959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062" y="914400"/>
            <a:ext cx="4892948" cy="3427867"/>
          </a:xfrm>
        </p:spPr>
        <p:txBody>
          <a:bodyPr anchor="t">
            <a:normAutofit/>
          </a:bodyPr>
          <a:lstStyle/>
          <a:p>
            <a:pPr algn="r"/>
            <a:r>
              <a:rPr lang="da-DK">
                <a:solidFill>
                  <a:srgbClr val="FFFFFF"/>
                </a:solidFill>
              </a:rPr>
              <a:t>Legepladsen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1EA5871-B1A7-4CC5-0B2E-411CC86D9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8060" y="5253051"/>
            <a:ext cx="4892949" cy="812923"/>
          </a:xfrm>
        </p:spPr>
        <p:txBody>
          <a:bodyPr anchor="t">
            <a:normAutofit/>
          </a:bodyPr>
          <a:lstStyle/>
          <a:p>
            <a:pPr algn="r"/>
            <a:r>
              <a:rPr lang="da-DK" dirty="0">
                <a:solidFill>
                  <a:srgbClr val="FFFFFF"/>
                </a:solidFill>
              </a:rPr>
              <a:t>En verden for børn.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38376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781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FAEAB-0EE5-09FC-600A-9B864796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i="1" dirty="0">
                <a:latin typeface="Arial Narrow" panose="020B0606020202030204" pitchFamily="34" charset="0"/>
              </a:rPr>
              <a:t>BR 18 stk. 16</a:t>
            </a:r>
            <a:br>
              <a:rPr lang="da-DK" i="1" dirty="0">
                <a:latin typeface="Arial Narrow" panose="020B0606020202030204" pitchFamily="34" charset="0"/>
              </a:rPr>
            </a:br>
            <a:r>
              <a:rPr lang="da-DK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Legepladser mv. (§ 358 - § 367)</a:t>
            </a:r>
            <a:endParaRPr lang="da-DK" i="1" dirty="0">
              <a:latin typeface="Arial Narrow" panose="020B060602020203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F4025E-C431-943D-1BDF-B5490F72B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§ 358</a:t>
            </a:r>
          </a:p>
          <a:p>
            <a:pPr marL="0" indent="0">
              <a:buNone/>
            </a:pP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Projektering, udførelse, drift og vedligehold af legepladsredskaber og -underlag, multisportsudstyr, motionsredskaber i det fri, skateboardbaner og lignende, der er offentligt tilgængelige, skal ske, så der opnås tilfredsstillende sikkerhed mod personskader.</a:t>
            </a:r>
          </a:p>
        </p:txBody>
      </p:sp>
    </p:spTree>
    <p:extLst>
      <p:ext uri="{BB962C8B-B14F-4D97-AF65-F5344CB8AC3E}">
        <p14:creationId xmlns:p14="http://schemas.microsoft.com/office/powerpoint/2010/main" val="360871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0AE975B-A19D-CA06-C033-7DA8FAF55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432592"/>
            <a:ext cx="10890929" cy="1097280"/>
          </a:xfrm>
        </p:spPr>
        <p:txBody>
          <a:bodyPr>
            <a:normAutofit/>
          </a:bodyPr>
          <a:lstStyle/>
          <a:p>
            <a:pPr algn="ctr"/>
            <a:r>
              <a:rPr lang="da-DK" sz="2400" dirty="0"/>
              <a:t>§ 367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C2885DC3-6643-9443-B028-A04DD7BFC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Drift,</a:t>
            </a:r>
            <a:r>
              <a:rPr lang="da-DK" b="0" i="0" spc="19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kontrol</a:t>
            </a:r>
            <a:r>
              <a:rPr lang="da-DK" b="0" i="0" spc="18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og</a:t>
            </a:r>
            <a:r>
              <a:rPr lang="da-DK" b="0" i="0" spc="18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vedligehold</a:t>
            </a:r>
            <a:r>
              <a:rPr lang="da-DK" b="0" i="0" spc="18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</a:t>
            </a:r>
            <a:r>
              <a:rPr lang="da-DK" b="0" i="0" spc="18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spc="-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offentligt</a:t>
            </a:r>
            <a:r>
              <a:rPr lang="da-DK" b="0" i="0" spc="18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tilgængelige</a:t>
            </a:r>
            <a:r>
              <a:rPr lang="da-DK" b="0" i="0" spc="13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legepladsredskaber</a:t>
            </a:r>
            <a:r>
              <a:rPr lang="da-DK" b="0" i="0" spc="6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og</a:t>
            </a:r>
            <a:r>
              <a:rPr lang="da-DK" b="0" i="0" spc="7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-underlag,</a:t>
            </a:r>
            <a:r>
              <a:rPr lang="da-DK" b="0" i="0" spc="7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motionsredskaber</a:t>
            </a:r>
            <a:r>
              <a:rPr lang="da-DK" b="0" i="0" spc="7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da-DK" b="0" i="0" spc="7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</a:t>
            </a:r>
            <a:r>
              <a:rPr lang="da-DK" b="0" i="0" spc="7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fri, skateboardbaner</a:t>
            </a:r>
            <a:r>
              <a:rPr lang="da-DK" b="0" i="0" spc="7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og</a:t>
            </a:r>
            <a:r>
              <a:rPr lang="da-DK" b="0" i="0" spc="7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lignende,</a:t>
            </a:r>
            <a:r>
              <a:rPr lang="da-DK" b="0" i="0" spc="7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skal</a:t>
            </a:r>
            <a:r>
              <a:rPr lang="da-DK" b="0" i="0" spc="7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ske,</a:t>
            </a:r>
            <a:r>
              <a:rPr lang="da-DK" b="0" i="0" spc="8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så</a:t>
            </a:r>
            <a:r>
              <a:rPr lang="da-DK" b="0" i="0" spc="7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</a:t>
            </a:r>
            <a:r>
              <a:rPr lang="da-DK" b="0" i="0" spc="8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</a:t>
            </a:r>
            <a:r>
              <a:rPr lang="da-DK" b="0" i="0" spc="7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enhver</a:t>
            </a:r>
            <a:r>
              <a:rPr lang="da-DK" b="0" i="0" spc="8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tid </a:t>
            </a:r>
            <a:r>
              <a:rPr lang="da-DK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overholder</a:t>
            </a:r>
            <a:r>
              <a:rPr lang="da-DK" b="0" i="0" spc="-3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</a:t>
            </a:r>
            <a:r>
              <a:rPr lang="da-DK" b="0" i="0" spc="-3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relevante</a:t>
            </a:r>
            <a:r>
              <a:rPr lang="da-DK" b="0" i="0" spc="-2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bestemmelser</a:t>
            </a:r>
            <a:r>
              <a:rPr lang="da-DK" b="0" i="0" spc="-35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da-DK" b="0" i="0" spc="-3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§§</a:t>
            </a:r>
            <a:r>
              <a:rPr lang="da-DK" b="0" i="0" spc="-2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358-365.</a:t>
            </a:r>
          </a:p>
          <a:p>
            <a:pPr marL="0" indent="0" algn="l">
              <a:buNone/>
            </a:pPr>
            <a:r>
              <a:rPr lang="da-DK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Stk. 2</a:t>
            </a:r>
            <a:r>
              <a:rPr lang="da-D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Planlægning og udførsel af drift, kontrol og vedligehold, jf. stk. 1, kan ske efter principperne i DS/EN 1176-7 Legepladsredskaber og -underlag - Del 7: Vejledning til brug ved installation, inspektion, vedligeholdelse og drift, eller på anden vis, som sikrer overholdelse af stk. 1.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1161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B47CE-6B1D-D6AE-0C10-5DEC9188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26" y="362310"/>
            <a:ext cx="10890929" cy="1097280"/>
          </a:xfrm>
        </p:spPr>
        <p:txBody>
          <a:bodyPr/>
          <a:lstStyle/>
          <a:p>
            <a:pPr algn="ctr"/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1176 - 1177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234B41-098B-F333-7371-32A481D2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03" y="1459590"/>
            <a:ext cx="10890928" cy="3853247"/>
          </a:xfrm>
        </p:spPr>
        <p:txBody>
          <a:bodyPr>
            <a:no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Legepladsredskaber skal projekteres i overensstemmelse med: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1176-1 Legepladsredskaber og -underlag - Del 1: Generelle sikkerhedskrav og prøvningsmetoder.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1176-2 Legepladsredskaber og -underlag - Del 2: Gynger - Supplerende specifikke sikkerhedskrav og prøvningsmetoder.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1176-3 Legepladsredskaber og -underlag - Del 3: Rutsjebaner - Supplerende specifikke sikkerhedskrav og prøvningsmetoder.</a:t>
            </a:r>
          </a:p>
        </p:txBody>
      </p:sp>
    </p:spTree>
    <p:extLst>
      <p:ext uri="{BB962C8B-B14F-4D97-AF65-F5344CB8AC3E}">
        <p14:creationId xmlns:p14="http://schemas.microsoft.com/office/powerpoint/2010/main" val="986265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B47CE-6B1D-D6AE-0C10-5DEC9188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26" y="362310"/>
            <a:ext cx="10890929" cy="1097280"/>
          </a:xfrm>
        </p:spPr>
        <p:txBody>
          <a:bodyPr/>
          <a:lstStyle/>
          <a:p>
            <a:pPr algn="ctr"/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1176 - 1177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234B41-098B-F333-7371-32A481D2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03" y="1459590"/>
            <a:ext cx="10890928" cy="3853247"/>
          </a:xfrm>
        </p:spPr>
        <p:txBody>
          <a:bodyPr>
            <a:noAutofit/>
          </a:bodyPr>
          <a:lstStyle/>
          <a:p>
            <a:r>
              <a:rPr lang="da-DK">
                <a:latin typeface="Arial" panose="020B0604020202020204" pitchFamily="34" charset="0"/>
                <a:cs typeface="Arial" panose="020B0604020202020204" pitchFamily="34" charset="0"/>
              </a:rPr>
              <a:t>DS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/EN 1176-4 Legepladsredskaber og -underlag - Del 4: Svævebaner - Supplerende specifikke sikkerhedskrav og prøvningsmetoder.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1176-5 Legepladsredskaber og -underlag - Del 5: Karruseller - Supplerende specifikke sikkerhedskrav og prøvningsmetoder.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1176-6 Legepladsredskaber og -underlag - Del 6: Vipper - Supplerende specifikke sikkerhedskrav og prøvningsmetoder.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1176-10 Legepladsredskaber og -underlag - Del 10: Fuldstændigt lukkede legeredskaber - Supplerende specifikke sikkerhedskrav og prøvningsmetoder.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1176-11 Legepladsredskaber og -underlag - Del 11: Tredimensionelle klatrenet - Supplerende specifikke sikkerhedskrav og prøvningsmetoder.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DS/EN 1177 Stødabsorberende legepladsunderlag - Bestemmelse af den kritiske faldhøjde.</a:t>
            </a:r>
          </a:p>
        </p:txBody>
      </p:sp>
    </p:spTree>
    <p:extLst>
      <p:ext uri="{BB962C8B-B14F-4D97-AF65-F5344CB8AC3E}">
        <p14:creationId xmlns:p14="http://schemas.microsoft.com/office/powerpoint/2010/main" val="1470283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8C6AA-FFDC-A180-9873-E55A8D5B7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0" dirty="0">
                <a:latin typeface="Arial" panose="020B0604020202020204" pitchFamily="34" charset="0"/>
                <a:cs typeface="Arial" panose="020B0604020202020204" pitchFamily="34" charset="0"/>
              </a:rPr>
              <a:t>Kontrolpunkter for legepladsudstyr.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24D5446-7940-4A14-CE7C-9BC87E826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720" y="2834393"/>
            <a:ext cx="9233789" cy="2767614"/>
          </a:xfrm>
        </p:spPr>
      </p:pic>
    </p:spTree>
    <p:extLst>
      <p:ext uri="{BB962C8B-B14F-4D97-AF65-F5344CB8AC3E}">
        <p14:creationId xmlns:p14="http://schemas.microsoft.com/office/powerpoint/2010/main" val="232501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4159162-63E0-F39F-C092-AC4F85BF5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222" y="0"/>
            <a:ext cx="6219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73280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E640B08316EF409627686FD627F3D9" ma:contentTypeVersion="12" ma:contentTypeDescription="Opret et nyt dokument." ma:contentTypeScope="" ma:versionID="ca5f039acdae4d1583c37a71fdd8f125">
  <xsd:schema xmlns:xsd="http://www.w3.org/2001/XMLSchema" xmlns:xs="http://www.w3.org/2001/XMLSchema" xmlns:p="http://schemas.microsoft.com/office/2006/metadata/properties" xmlns:ns2="52310c38-d958-4ab0-950a-4446a1bcfbf8" xmlns:ns3="b2878a95-8583-46cd-81de-25f6773f7ca6" targetNamespace="http://schemas.microsoft.com/office/2006/metadata/properties" ma:root="true" ma:fieldsID="8f84eb6bb9343da23462c00f8eea02d9" ns2:_="" ns3:_="">
    <xsd:import namespace="52310c38-d958-4ab0-950a-4446a1bcfbf8"/>
    <xsd:import namespace="b2878a95-8583-46cd-81de-25f6773f7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10c38-d958-4ab0-950a-4446a1bcfb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62f0ec3f-494f-4fb8-b7a2-68c15feac8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78a95-8583-46cd-81de-25f6773f7ca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ca32e1a-6fa0-484a-bb78-f477acf36796}" ma:internalName="TaxCatchAll" ma:showField="CatchAllData" ma:web="b2878a95-8583-46cd-81de-25f6773f7c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dhol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310c38-d958-4ab0-950a-4446a1bcfbf8">
      <Terms xmlns="http://schemas.microsoft.com/office/infopath/2007/PartnerControls"/>
    </lcf76f155ced4ddcb4097134ff3c332f>
    <TaxCatchAll xmlns="b2878a95-8583-46cd-81de-25f6773f7ca6" xsi:nil="true"/>
  </documentManagement>
</p:properties>
</file>

<file path=customXml/itemProps1.xml><?xml version="1.0" encoding="utf-8"?>
<ds:datastoreItem xmlns:ds="http://schemas.openxmlformats.org/officeDocument/2006/customXml" ds:itemID="{8D5C5755-9D9E-4DF7-8170-A0169E6C3F5F}"/>
</file>

<file path=customXml/itemProps2.xml><?xml version="1.0" encoding="utf-8"?>
<ds:datastoreItem xmlns:ds="http://schemas.openxmlformats.org/officeDocument/2006/customXml" ds:itemID="{E9075072-A115-45B3-9C97-F8B3EE1E9C84}"/>
</file>

<file path=customXml/itemProps3.xml><?xml version="1.0" encoding="utf-8"?>
<ds:datastoreItem xmlns:ds="http://schemas.openxmlformats.org/officeDocument/2006/customXml" ds:itemID="{020D106F-0004-45E8-BA14-A75202AD3A23}"/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362</Words>
  <Application>Microsoft Office PowerPoint</Application>
  <PresentationFormat>Widescreen</PresentationFormat>
  <Paragraphs>23</Paragraphs>
  <Slides>7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1" baseType="lpstr">
      <vt:lpstr>Arial</vt:lpstr>
      <vt:lpstr>Arial Narrow</vt:lpstr>
      <vt:lpstr>Grandview Display</vt:lpstr>
      <vt:lpstr>DashVTI</vt:lpstr>
      <vt:lpstr>Legepladsen</vt:lpstr>
      <vt:lpstr>BR 18 stk. 16 Legepladser mv. (§ 358 - § 367)</vt:lpstr>
      <vt:lpstr>§ 367</vt:lpstr>
      <vt:lpstr>DS/EN 1176 - 1177</vt:lpstr>
      <vt:lpstr>DS/EN 1176 - 1177</vt:lpstr>
      <vt:lpstr>Kontrolpunkter for legepladsudstyr.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Claus Højriis Winther</dc:creator>
  <cp:lastModifiedBy>Claus Højriis Winther</cp:lastModifiedBy>
  <cp:revision>1</cp:revision>
  <dcterms:created xsi:type="dcterms:W3CDTF">2025-10-20T09:36:22Z</dcterms:created>
  <dcterms:modified xsi:type="dcterms:W3CDTF">2025-10-20T12:53:24Z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0x0101002CE640B08316EF409627686FD627F3D9</vt:lpwstr>
  </property>
</Properties>
</file>