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68"/>
  </p:notesMasterIdLst>
  <p:handoutMasterIdLst>
    <p:handoutMasterId r:id="rId69"/>
  </p:handoutMasterIdLst>
  <p:sldIdLst>
    <p:sldId id="440" r:id="rId2"/>
    <p:sldId id="545" r:id="rId3"/>
    <p:sldId id="542" r:id="rId4"/>
    <p:sldId id="2145707256" r:id="rId5"/>
    <p:sldId id="1780" r:id="rId6"/>
    <p:sldId id="504" r:id="rId7"/>
    <p:sldId id="1756" r:id="rId8"/>
    <p:sldId id="2145707257" r:id="rId9"/>
    <p:sldId id="2145707258" r:id="rId10"/>
    <p:sldId id="2145707259" r:id="rId11"/>
    <p:sldId id="403" r:id="rId12"/>
    <p:sldId id="503" r:id="rId13"/>
    <p:sldId id="448" r:id="rId14"/>
    <p:sldId id="412" r:id="rId15"/>
    <p:sldId id="411" r:id="rId16"/>
    <p:sldId id="462" r:id="rId17"/>
    <p:sldId id="476" r:id="rId18"/>
    <p:sldId id="477" r:id="rId19"/>
    <p:sldId id="478" r:id="rId20"/>
    <p:sldId id="479" r:id="rId21"/>
    <p:sldId id="480" r:id="rId22"/>
    <p:sldId id="481" r:id="rId23"/>
    <p:sldId id="535" r:id="rId24"/>
    <p:sldId id="482" r:id="rId25"/>
    <p:sldId id="483" r:id="rId26"/>
    <p:sldId id="484" r:id="rId27"/>
    <p:sldId id="486" r:id="rId28"/>
    <p:sldId id="530" r:id="rId29"/>
    <p:sldId id="487" r:id="rId30"/>
    <p:sldId id="515" r:id="rId31"/>
    <p:sldId id="488" r:id="rId32"/>
    <p:sldId id="489" r:id="rId33"/>
    <p:sldId id="490" r:id="rId34"/>
    <p:sldId id="491" r:id="rId35"/>
    <p:sldId id="492" r:id="rId36"/>
    <p:sldId id="495" r:id="rId37"/>
    <p:sldId id="496" r:id="rId38"/>
    <p:sldId id="497" r:id="rId39"/>
    <p:sldId id="498" r:id="rId40"/>
    <p:sldId id="499" r:id="rId41"/>
    <p:sldId id="500" r:id="rId42"/>
    <p:sldId id="501" r:id="rId43"/>
    <p:sldId id="502" r:id="rId44"/>
    <p:sldId id="404" r:id="rId45"/>
    <p:sldId id="445" r:id="rId46"/>
    <p:sldId id="475" r:id="rId47"/>
    <p:sldId id="452" r:id="rId48"/>
    <p:sldId id="457" r:id="rId49"/>
    <p:sldId id="528" r:id="rId50"/>
    <p:sldId id="529" r:id="rId51"/>
    <p:sldId id="527" r:id="rId52"/>
    <p:sldId id="425" r:id="rId53"/>
    <p:sldId id="424" r:id="rId54"/>
    <p:sldId id="455" r:id="rId55"/>
    <p:sldId id="513" r:id="rId56"/>
    <p:sldId id="459" r:id="rId57"/>
    <p:sldId id="359" r:id="rId58"/>
    <p:sldId id="357" r:id="rId59"/>
    <p:sldId id="543" r:id="rId60"/>
    <p:sldId id="516" r:id="rId61"/>
    <p:sldId id="517" r:id="rId62"/>
    <p:sldId id="518" r:id="rId63"/>
    <p:sldId id="519" r:id="rId64"/>
    <p:sldId id="520" r:id="rId65"/>
    <p:sldId id="532" r:id="rId66"/>
    <p:sldId id="435" r:id="rId67"/>
  </p:sldIdLst>
  <p:sldSz cx="9144000" cy="6858000" type="screen4x3"/>
  <p:notesSz cx="6858000" cy="9144000"/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Futura Md B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7">
          <p15:clr>
            <a:srgbClr val="A4A3A4"/>
          </p15:clr>
        </p15:guide>
        <p15:guide id="2" orient="horz" pos="2973">
          <p15:clr>
            <a:srgbClr val="A4A3A4"/>
          </p15:clr>
        </p15:guide>
        <p15:guide id="3" orient="horz" pos="4008">
          <p15:clr>
            <a:srgbClr val="A4A3A4"/>
          </p15:clr>
        </p15:guide>
        <p15:guide id="4" orient="horz">
          <p15:clr>
            <a:srgbClr val="A4A3A4"/>
          </p15:clr>
        </p15:guide>
        <p15:guide id="5" orient="horz" pos="144">
          <p15:clr>
            <a:srgbClr val="A4A3A4"/>
          </p15:clr>
        </p15:guide>
        <p15:guide id="6" orient="horz" pos="1472">
          <p15:clr>
            <a:srgbClr val="A4A3A4"/>
          </p15:clr>
        </p15:guide>
        <p15:guide id="7" orient="horz" pos="2693">
          <p15:clr>
            <a:srgbClr val="A4A3A4"/>
          </p15:clr>
        </p15:guide>
        <p15:guide id="8" pos="5472">
          <p15:clr>
            <a:srgbClr val="A4A3A4"/>
          </p15:clr>
        </p15:guide>
        <p15:guide id="9" pos="272">
          <p15:clr>
            <a:srgbClr val="A4A3A4"/>
          </p15:clr>
        </p15:guide>
        <p15:guide id="10" pos="1339">
          <p15:clr>
            <a:srgbClr val="A4A3A4"/>
          </p15:clr>
        </p15:guide>
        <p15:guide id="11" pos="1584">
          <p15:clr>
            <a:srgbClr val="A4A3A4"/>
          </p15:clr>
        </p15:guide>
        <p15:guide id="12" pos="4422">
          <p15:clr>
            <a:srgbClr val="A4A3A4"/>
          </p15:clr>
        </p15:guide>
        <p15:guide id="13" pos="4656">
          <p15:clr>
            <a:srgbClr val="A4A3A4"/>
          </p15:clr>
        </p15:guide>
        <p15:guide id="14" pos="2442">
          <p15:clr>
            <a:srgbClr val="A4A3A4"/>
          </p15:clr>
        </p15:guide>
        <p15:guide id="15" pos="22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021"/>
    <a:srgbClr val="2561A4"/>
    <a:srgbClr val="C8D0DB"/>
    <a:srgbClr val="859835"/>
    <a:srgbClr val="FFFFFF"/>
    <a:srgbClr val="008080"/>
    <a:srgbClr val="FF99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3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84" y="62"/>
      </p:cViewPr>
      <p:guideLst>
        <p:guide orient="horz" pos="1037"/>
        <p:guide orient="horz" pos="2973"/>
        <p:guide orient="horz" pos="4008"/>
        <p:guide orient="horz"/>
        <p:guide orient="horz" pos="144"/>
        <p:guide orient="horz" pos="1472"/>
        <p:guide orient="horz" pos="2693"/>
        <p:guide pos="5472"/>
        <p:guide pos="272"/>
        <p:guide pos="1339"/>
        <p:guide pos="1584"/>
        <p:guide pos="4422"/>
        <p:guide pos="4656"/>
        <p:guide pos="2442"/>
        <p:guide pos="22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884"/>
    </p:cViewPr>
  </p:sorterViewPr>
  <p:notesViewPr>
    <p:cSldViewPr snapToGrid="0" snapToObjects="1">
      <p:cViewPr>
        <p:scale>
          <a:sx n="100" d="100"/>
          <a:sy n="100" d="100"/>
        </p:scale>
        <p:origin x="-864" y="5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184E2B5-5077-DF8B-2412-294227E05A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5BC8801-B4CF-A5F7-E97B-7CDB348988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1F2921F-9FBC-F051-476D-F3F7003247B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1D703F7-4B89-E855-0B59-400BC9FC52A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BF5CAB2-A66B-47A3-91A9-F016306B6787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5E0B534-9ECA-0B63-C925-A9D06BF309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42CF343-4241-1E2B-E07A-615D67360FE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CD051B4-CE51-57B1-9669-223804A519E1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CB00F09-B81A-1ED2-A3DD-F47C8FD3823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teksttypografien i masteren</a:t>
            </a:r>
          </a:p>
          <a:p>
            <a:pPr lvl="0"/>
            <a:r>
              <a:rPr lang="da-DK" noProof="0"/>
              <a:t>Andet niveau</a:t>
            </a:r>
          </a:p>
          <a:p>
            <a:pPr lvl="0"/>
            <a:r>
              <a:rPr lang="da-DK" noProof="0"/>
              <a:t>Tredje niveau</a:t>
            </a:r>
          </a:p>
          <a:p>
            <a:pPr lvl="0"/>
            <a:r>
              <a:rPr lang="da-DK" noProof="0"/>
              <a:t>Fjerde niveau</a:t>
            </a:r>
          </a:p>
          <a:p>
            <a:pPr lvl="0"/>
            <a:r>
              <a:rPr lang="da-DK" noProof="0"/>
              <a:t>Femte niveau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8843B490-9E00-E34E-8831-146E5F4339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E6F12FA3-60F6-1F8E-DBDC-C140349BF1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C76E2DA-38BA-478C-89D2-A03AF9107BFE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ACACE4B-F8D8-B86D-69C5-3EF9D121EC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CE9817E-B5A7-4C8A-82F8-8727D6596B97}" type="slidenum">
              <a:rPr lang="da-DK" altLang="da-DK" smtClean="0"/>
              <a:pPr>
                <a:spcBef>
                  <a:spcPct val="0"/>
                </a:spcBef>
              </a:pPr>
              <a:t>6</a:t>
            </a:fld>
            <a:endParaRPr lang="da-DK" altLang="da-DK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ABC4818-98E8-BB9A-4D76-36C52B1EA5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974F193D-DBC4-4918-4783-CDF37289E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8A4F12F7-684F-35E2-4E0F-C812834C4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6BE02F3-1545-482B-BA0E-96B76E845A60}" type="slidenum">
              <a:rPr lang="da-DK" altLang="da-DK" smtClean="0"/>
              <a:pPr>
                <a:spcBef>
                  <a:spcPct val="0"/>
                </a:spcBef>
              </a:pPr>
              <a:t>33</a:t>
            </a:fld>
            <a:endParaRPr lang="da-DK" altLang="da-DK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DA8DFF9-FFA3-2BCE-86DA-4A482EA31DC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A293A29A-E1E6-1280-6313-4BAE842A6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3A5A552F-4092-D7F7-920E-1892EB3421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2BD469-8C9C-4E58-B457-AC13975971E8}" type="slidenum">
              <a:rPr lang="da-DK" altLang="da-DK" smtClean="0"/>
              <a:pPr>
                <a:spcBef>
                  <a:spcPct val="0"/>
                </a:spcBef>
              </a:pPr>
              <a:t>35</a:t>
            </a:fld>
            <a:endParaRPr lang="da-DK" altLang="da-DK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7C843E5-E43D-2593-CF98-C0815EBF5B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0256AA0B-D9FD-F4E5-7436-830F1EFDB9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5F831A54-D7EC-9D73-31EE-2977C068C9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6C2061A-58D1-4929-9765-8A5C94FE0F40}" type="slidenum">
              <a:rPr lang="da-DK" altLang="da-DK" smtClean="0"/>
              <a:pPr>
                <a:spcBef>
                  <a:spcPct val="0"/>
                </a:spcBef>
              </a:pPr>
              <a:t>36</a:t>
            </a:fld>
            <a:endParaRPr lang="da-DK" altLang="da-DK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1BD06EC-D720-2B30-4393-B42738306A9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83B4B745-14F5-248F-5C6F-921442CE8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B569D146-5D57-715F-CB24-31126A86F1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228DDC9-6B53-41F9-9A3D-2A61F1821F9D}" type="slidenum">
              <a:rPr lang="da-DK" altLang="da-DK" smtClean="0"/>
              <a:pPr>
                <a:spcBef>
                  <a:spcPct val="0"/>
                </a:spcBef>
              </a:pPr>
              <a:t>37</a:t>
            </a:fld>
            <a:endParaRPr lang="da-DK" altLang="da-DK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F7F6400-0ACE-CAF0-1C7F-A546CB2105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D4D83590-F6C6-1DA0-AB2E-E4F94E49C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E39E8C1-6D87-010E-C4DF-054F787FCD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72ECD60-3234-4E1B-B2F6-CE92C6ACDD31}" type="slidenum">
              <a:rPr lang="da-DK" altLang="da-DK" smtClean="0"/>
              <a:pPr>
                <a:spcBef>
                  <a:spcPct val="0"/>
                </a:spcBef>
              </a:pPr>
              <a:t>38</a:t>
            </a:fld>
            <a:endParaRPr lang="da-DK" altLang="da-DK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4BAC79E8-0494-0C0D-7AEA-11AE4AD951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DA5C69EE-696D-92DF-AA05-39A144F80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BF7802D1-C676-9F7E-BDBE-E8B9466D91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50D5A6-9610-4219-B1F7-F44D96560ED0}" type="slidenum">
              <a:rPr lang="da-DK" altLang="da-DK" smtClean="0"/>
              <a:pPr>
                <a:spcBef>
                  <a:spcPct val="0"/>
                </a:spcBef>
              </a:pPr>
              <a:t>39</a:t>
            </a:fld>
            <a:endParaRPr lang="da-DK" altLang="da-DK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ED0B1064-4464-DF74-D64D-14E97A5896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56545ABE-C440-48B0-DCA2-80DC98DA2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E4BC84BF-4AA3-EB95-84CA-70E3644DD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A7F388-7D1A-44DB-B7EE-5228AD00EB24}" type="slidenum">
              <a:rPr lang="da-DK" altLang="da-DK" smtClean="0"/>
              <a:pPr>
                <a:spcBef>
                  <a:spcPct val="0"/>
                </a:spcBef>
              </a:pPr>
              <a:t>40</a:t>
            </a:fld>
            <a:endParaRPr lang="da-DK" altLang="da-DK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237439E3-896C-230A-CC8A-F08338DE24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00855428-1AA6-0CDE-22B3-7A5A017A98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58EA139D-12FB-EC12-94F6-6DC35875B9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DF79DA-AEDD-43EF-A6DE-2B768C64C03D}" type="slidenum">
              <a:rPr lang="da-DK" altLang="da-DK" smtClean="0"/>
              <a:pPr>
                <a:spcBef>
                  <a:spcPct val="0"/>
                </a:spcBef>
              </a:pPr>
              <a:t>41</a:t>
            </a:fld>
            <a:endParaRPr lang="da-DK" altLang="da-DK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49EC6A9B-47C6-FC0F-10D3-39B9631C8B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E55AB1C1-5E2B-27C5-2340-7306797AF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B0C5E21B-8C44-8C17-F45C-2AAD2C51B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702DD9E-0D0E-469A-B0C5-BAA51E09E600}" type="slidenum">
              <a:rPr lang="da-DK" altLang="da-DK" smtClean="0"/>
              <a:pPr>
                <a:spcBef>
                  <a:spcPct val="0"/>
                </a:spcBef>
              </a:pPr>
              <a:t>42</a:t>
            </a:fld>
            <a:endParaRPr lang="da-DK" altLang="da-DK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7CA74FBA-0623-41AC-3AE9-A7A8936A5B0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71173202-1597-C59B-F4E4-56954CDB42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A00D111E-C280-614E-4A43-6FA9950979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C1B0ADD-64CF-41A4-B676-25BC1F9474B4}" type="slidenum">
              <a:rPr lang="da-DK" altLang="da-DK" smtClean="0"/>
              <a:pPr>
                <a:spcBef>
                  <a:spcPct val="0"/>
                </a:spcBef>
              </a:pPr>
              <a:t>43</a:t>
            </a:fld>
            <a:endParaRPr lang="da-DK" altLang="da-DK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C0B2FD7A-1013-8020-1B33-9F785C5413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47CE3D67-0D89-37DB-8AE9-55A2E119A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5B5953A3-82E4-3DF1-DFDF-0F80963DB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2B1D66-2642-4D98-81AE-8B4157CC2C9D}" type="slidenum">
              <a:rPr lang="da-DK" altLang="da-DK" smtClean="0"/>
              <a:pPr>
                <a:spcBef>
                  <a:spcPct val="0"/>
                </a:spcBef>
              </a:pPr>
              <a:t>16</a:t>
            </a:fld>
            <a:endParaRPr lang="da-DK" altLang="da-DK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4BB894A1-B40A-6C8E-7147-8188777424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0712F2BE-01A2-63D3-9044-FD6F7C7E6B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29DB77BA-433B-BA82-C09D-7C21FC631B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79D51BB-5167-4D05-AB07-EFC6C46C8DAE}" type="slidenum">
              <a:rPr lang="da-DK" altLang="da-D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03E9667E-D4FA-0915-E9DF-1CE110F5E7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7D1C31D5-3654-08DF-D62C-930D4BA3E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FE13EB03-C7C2-8C07-66DB-C0FEB2A4DD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626F65-5778-472D-94B6-380FF1596044}" type="slidenum">
              <a:rPr lang="da-DK" altLang="da-DK" smtClean="0"/>
              <a:pPr>
                <a:spcBef>
                  <a:spcPct val="0"/>
                </a:spcBef>
              </a:pPr>
              <a:t>58</a:t>
            </a:fld>
            <a:endParaRPr lang="da-DK" altLang="da-DK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87F7D894-7E4E-9331-DC25-DA457D7CBD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25538" y="703263"/>
            <a:ext cx="4595812" cy="3446462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339BB807-3F85-F219-0B22-8F598AF24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60863"/>
            <a:ext cx="5019675" cy="4079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15" tIns="43608" rIns="87215" bIns="43608"/>
          <a:lstStyle/>
          <a:p>
            <a:r>
              <a:rPr lang="da-DK" altLang="da-DK"/>
              <a:t>Bagsværd Kirke tegnet af Jørgen Utzon. Bygget i 1976.</a:t>
            </a:r>
          </a:p>
          <a:p>
            <a:r>
              <a:rPr lang="da-DK" altLang="da-DK"/>
              <a:t>Hvid cement er brugt til mange forskellige formål: </a:t>
            </a:r>
          </a:p>
          <a:p>
            <a:r>
              <a:rPr lang="da-DK" altLang="da-DK"/>
              <a:t>Fliser er blødstøbte.</a:t>
            </a:r>
          </a:p>
          <a:p>
            <a:r>
              <a:rPr lang="da-DK" altLang="da-DK"/>
              <a:t>Interiør er hvid terrazzo.</a:t>
            </a:r>
          </a:p>
          <a:p>
            <a:r>
              <a:rPr lang="da-DK" altLang="da-DK"/>
              <a:t>Mørtel specialfremstillet mørtel med kalk og hvid cement.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CD5DE767-4503-8B76-948E-E3035628DC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9568D1C-CF1F-4C6D-9ABA-2D50C8B83758}" type="slidenum">
              <a:rPr lang="da-DK" altLang="da-DK" smtClean="0"/>
              <a:pPr>
                <a:spcBef>
                  <a:spcPct val="0"/>
                </a:spcBef>
              </a:pPr>
              <a:t>59</a:t>
            </a:fld>
            <a:endParaRPr lang="da-DK" altLang="da-DK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6325293A-EAB1-980D-772E-D546AA433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703263"/>
            <a:ext cx="4595812" cy="3446462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8043B91C-06E9-D353-EBCC-BE7642969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60863"/>
            <a:ext cx="5019675" cy="4079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15" tIns="43608" rIns="87215" bIns="43608"/>
          <a:lstStyle/>
          <a:p>
            <a:r>
              <a:rPr lang="da-DK" altLang="da-DK"/>
              <a:t>Bagsværd Kirke tegnet af Jørgen Utzon. Bygget i 1976.</a:t>
            </a:r>
          </a:p>
          <a:p>
            <a:r>
              <a:rPr lang="da-DK" altLang="da-DK"/>
              <a:t>Hvid cement er brugt til mange forskellige formål: </a:t>
            </a:r>
          </a:p>
          <a:p>
            <a:r>
              <a:rPr lang="da-DK" altLang="da-DK"/>
              <a:t>Fliser er blødstøbte.</a:t>
            </a:r>
          </a:p>
          <a:p>
            <a:r>
              <a:rPr lang="da-DK" altLang="da-DK"/>
              <a:t>Interiør er hvid terrazzo.</a:t>
            </a:r>
          </a:p>
          <a:p>
            <a:r>
              <a:rPr lang="da-DK" altLang="da-DK"/>
              <a:t>Mørtel specialfremstillet mørtel med kalk og hvid cement.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6FDC2204-71C8-3100-95E9-AD0F4B0B7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2F066F-8C1C-4017-9C14-4FA1E10814B4}" type="slidenum">
              <a:rPr lang="da-DK" altLang="da-DK" smtClean="0"/>
              <a:pPr>
                <a:spcBef>
                  <a:spcPct val="0"/>
                </a:spcBef>
              </a:pPr>
              <a:t>60</a:t>
            </a:fld>
            <a:endParaRPr lang="da-DK" altLang="da-DK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246FE66C-79DC-C925-3C59-396BC831FD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1E9CC716-184B-6012-8B4E-A9F284546B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60CE5ED8-1AF2-AB8E-1A84-363D13EFE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7D9EA2-DAC7-4B0A-BECD-20FC256422C8}" type="slidenum">
              <a:rPr lang="da-DK" altLang="da-DK" smtClean="0"/>
              <a:pPr>
                <a:spcBef>
                  <a:spcPct val="0"/>
                </a:spcBef>
              </a:pPr>
              <a:t>61</a:t>
            </a:fld>
            <a:endParaRPr lang="da-DK" altLang="da-DK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76B1DBEE-069A-8DF5-154F-B9ACEEC819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6C2E80B3-84FB-83B4-89A7-487A53E2D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0A95116E-7EA1-4233-F4E6-9F1517C4EC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5F751D-EC47-46C0-B295-00140AF42B3C}" type="slidenum">
              <a:rPr lang="da-DK" altLang="da-DK" smtClean="0"/>
              <a:pPr>
                <a:spcBef>
                  <a:spcPct val="0"/>
                </a:spcBef>
              </a:pPr>
              <a:t>62</a:t>
            </a:fld>
            <a:endParaRPr lang="da-DK" altLang="da-DK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AC3B0E33-167D-B861-8CD9-397B806F86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6FABD937-2648-EBCC-DC71-33834D34A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a-DK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776E4EC6-DAE8-D515-7F8D-AFC63C52F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E4F6F0-F1E8-4CAE-BCCB-075CD51B5616}" type="slidenum">
              <a:rPr lang="da-DK" altLang="da-DK" smtClean="0"/>
              <a:pPr>
                <a:spcBef>
                  <a:spcPct val="0"/>
                </a:spcBef>
              </a:pPr>
              <a:t>63</a:t>
            </a:fld>
            <a:endParaRPr lang="da-DK" altLang="da-DK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7DBE5513-076C-D84F-4CF2-5B63C43CED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56F5108C-DE41-89AB-8E85-718BCE534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AF3F475E-A5F1-EF3B-3915-8667665B7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E0297E-88F4-4A7D-BA7F-77EB5F6913F1}" type="slidenum">
              <a:rPr lang="da-DK" altLang="da-DK" smtClean="0"/>
              <a:pPr>
                <a:spcBef>
                  <a:spcPct val="0"/>
                </a:spcBef>
              </a:pPr>
              <a:t>64</a:t>
            </a:fld>
            <a:endParaRPr lang="da-DK" altLang="da-DK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408F449A-8640-34F3-CE4D-D89A2E2FD6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9401BF25-CEC9-3AA7-02E9-D75F860A1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Pladsholder til diasbillede 1">
            <a:extLst>
              <a:ext uri="{FF2B5EF4-FFF2-40B4-BE49-F238E27FC236}">
                <a16:creationId xmlns:a16="http://schemas.microsoft.com/office/drawing/2014/main" id="{C6236898-315F-5B8E-F84C-38B5F555A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noFill/>
          <a:ln/>
        </p:spPr>
      </p:sp>
      <p:sp>
        <p:nvSpPr>
          <p:cNvPr id="100355" name="Pladsholder til noter 2">
            <a:extLst>
              <a:ext uri="{FF2B5EF4-FFF2-40B4-BE49-F238E27FC236}">
                <a16:creationId xmlns:a16="http://schemas.microsoft.com/office/drawing/2014/main" id="{F6FD8476-18A9-3D96-B0D0-DC3FD4E43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>
              <a:ea typeface="ＭＳ Ｐゴシック" panose="020B0600070205080204" pitchFamily="34" charset="-128"/>
            </a:endParaRPr>
          </a:p>
          <a:p>
            <a:r>
              <a:rPr lang="da-DK" altLang="da-DK">
                <a:ea typeface="ＭＳ Ｐゴシック" panose="020B0600070205080204" pitchFamily="34" charset="-128"/>
              </a:rPr>
              <a:t>25% af udgifterne til et byggeri er kvalitetsomkostninger</a:t>
            </a:r>
          </a:p>
          <a:p>
            <a:endParaRPr lang="da-DK" altLang="da-DK">
              <a:ea typeface="ＭＳ Ｐゴシック" panose="020B0600070205080204" pitchFamily="34" charset="-128"/>
            </a:endParaRPr>
          </a:p>
          <a:p>
            <a:r>
              <a:rPr lang="da-DK" altLang="da-DK">
                <a:ea typeface="ＭＳ Ｐゴシック" panose="020B0600070205080204" pitchFamily="34" charset="-128"/>
              </a:rPr>
              <a:t>Spar på energien</a:t>
            </a:r>
          </a:p>
          <a:p>
            <a:endParaRPr lang="da-DK" altLang="da-DK">
              <a:ea typeface="ＭＳ Ｐゴシック" panose="020B0600070205080204" pitchFamily="34" charset="-128"/>
            </a:endParaRPr>
          </a:p>
          <a:p>
            <a:r>
              <a:rPr lang="da-DK" altLang="da-DK">
                <a:ea typeface="ＭＳ Ｐゴシック" panose="020B0600070205080204" pitchFamily="34" charset="-128"/>
              </a:rPr>
              <a:t>Tykke vægge gør boligen mindre</a:t>
            </a:r>
          </a:p>
        </p:txBody>
      </p:sp>
      <p:sp>
        <p:nvSpPr>
          <p:cNvPr id="100356" name="Pladsholder til diasnummer 3">
            <a:extLst>
              <a:ext uri="{FF2B5EF4-FFF2-40B4-BE49-F238E27FC236}">
                <a16:creationId xmlns:a16="http://schemas.microsoft.com/office/drawing/2014/main" id="{05FCD502-9A6E-09E2-D660-5A154EFD8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F180D1-39F7-464E-B584-8351EEC3CE98}" type="slidenum">
              <a:rPr lang="da-DK" altLang="da-D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65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100357" name="Pladsholder til dato 4">
            <a:extLst>
              <a:ext uri="{FF2B5EF4-FFF2-40B4-BE49-F238E27FC236}">
                <a16:creationId xmlns:a16="http://schemas.microsoft.com/office/drawing/2014/main" id="{011548C5-B92F-1DE2-6D7A-C2AEC25912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AFF07E-0175-4135-B402-369E1D319EB8}" type="datetime1">
              <a:rPr lang="da-DK" altLang="da-D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21-10-2025</a:t>
            </a:fld>
            <a:endParaRPr lang="da-DK" altLang="da-DK">
              <a:solidFill>
                <a:srgbClr val="000000"/>
              </a:solidFill>
            </a:endParaRPr>
          </a:p>
        </p:txBody>
      </p:sp>
      <p:sp>
        <p:nvSpPr>
          <p:cNvPr id="100358" name="Pladsholder til sidefod 5">
            <a:extLst>
              <a:ext uri="{FF2B5EF4-FFF2-40B4-BE49-F238E27FC236}">
                <a16:creationId xmlns:a16="http://schemas.microsoft.com/office/drawing/2014/main" id="{1C326C84-BD2E-A68B-CB3A-5F3FCEEA29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da-DK">
                <a:solidFill>
                  <a:srgbClr val="000000"/>
                </a:solidFill>
              </a:rPr>
              <a:t>Internationalt Center for Innovation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E2FA9CE5-30CB-A203-1476-CD2E1E3220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3F76F37-77B3-4361-8AC8-7DCFC66F0F79}" type="slidenum">
              <a:rPr lang="da-DK" altLang="da-DK" smtClean="0"/>
              <a:pPr>
                <a:spcBef>
                  <a:spcPct val="0"/>
                </a:spcBef>
              </a:pPr>
              <a:t>18</a:t>
            </a:fld>
            <a:endParaRPr lang="da-DK" altLang="da-DK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0427DD1-7F24-6FD8-F6E6-77A6C20873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18B9EBF6-412E-D6DB-CF7D-FAEDD13AF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da-DK"/>
              <a:t>.</a:t>
            </a:r>
          </a:p>
          <a:p>
            <a:endParaRPr lang="da-DK" alt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B7F0156F-F135-5907-99C0-6A09D21028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7A61BC-9EAA-4490-95A8-02466EB52343}" type="slidenum">
              <a:rPr lang="da-DK" altLang="da-DK" smtClean="0"/>
              <a:pPr>
                <a:spcBef>
                  <a:spcPct val="0"/>
                </a:spcBef>
              </a:pPr>
              <a:t>27</a:t>
            </a:fld>
            <a:endParaRPr lang="da-DK" altLang="da-DK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55D3572-16F1-9D05-3D06-CA193FFCA4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ADFEE6E0-EE66-9226-9F43-987F984C16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98C025A-84FB-1E66-B616-D25BD9655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8C4C3F6-2392-4459-96BB-34811AC16AFC}" type="slidenum">
              <a:rPr lang="da-DK" altLang="da-DK" smtClean="0"/>
              <a:pPr>
                <a:spcBef>
                  <a:spcPct val="0"/>
                </a:spcBef>
              </a:pPr>
              <a:t>28</a:t>
            </a:fld>
            <a:endParaRPr lang="da-DK" altLang="da-DK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F6AFE20C-223A-A4F9-BF21-ADE6F510BD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06A7168B-39EB-6B5E-8370-1B1DF4C377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80916E73-B42D-D4AB-BD9D-71BEA6324A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E3B7336-5813-4895-80C6-92976277C3D1}" type="slidenum">
              <a:rPr lang="da-DK" altLang="da-DK" smtClean="0"/>
              <a:pPr>
                <a:spcBef>
                  <a:spcPct val="0"/>
                </a:spcBef>
              </a:pPr>
              <a:t>29</a:t>
            </a:fld>
            <a:endParaRPr lang="da-DK" altLang="da-DK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E4852666-B55F-946E-E78D-EC397A9C177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768D997-269F-7E4E-F8A0-CA70877CE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721CDC5E-6F0A-39C3-B2A4-7BFB674FEF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E0671-AF6F-4615-8002-39477F5AD322}" type="slidenum">
              <a:rPr lang="da-DK" altLang="da-DK" smtClean="0"/>
              <a:pPr>
                <a:spcBef>
                  <a:spcPct val="0"/>
                </a:spcBef>
              </a:pPr>
              <a:t>30</a:t>
            </a:fld>
            <a:endParaRPr lang="da-DK" altLang="da-DK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C17F0B7-3E6E-6382-C136-F708603C19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7E3C5EA1-1370-EC8A-6FE4-4A5AE12AC1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33306AA4-77B3-509A-3053-564F71D217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1F5E562-265F-46DB-8F12-8990338E3F1A}" type="slidenum">
              <a:rPr lang="da-DK" altLang="da-DK" smtClean="0"/>
              <a:pPr>
                <a:spcBef>
                  <a:spcPct val="0"/>
                </a:spcBef>
              </a:pPr>
              <a:t>31</a:t>
            </a:fld>
            <a:endParaRPr lang="da-DK" altLang="da-DK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BA67515-A1E9-8033-352D-56329AFC87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3893D7BF-0E19-FCCD-4173-33A151B03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CBF5EBC3-B434-E449-AA01-807AAC6F59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D6FA00-C804-418B-AA32-A1A3E03C697C}" type="slidenum">
              <a:rPr lang="da-DK" altLang="da-DK" smtClean="0"/>
              <a:pPr>
                <a:spcBef>
                  <a:spcPct val="0"/>
                </a:spcBef>
              </a:pPr>
              <a:t>32</a:t>
            </a:fld>
            <a:endParaRPr lang="da-DK" altLang="da-DK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12A6C1E-F9F2-C5AE-490F-976B46AD50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B010ACCF-6C12-7D4A-5034-27BCDFD9A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8CBC83-D099-EE71-C3A9-379628F53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D2069B-25AD-CF2E-98B7-2919C8C97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8BC558-E095-CEAE-FB69-6E86AD2EB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CBB5F-ECF1-4FD6-AD05-685726F7B614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017268155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799D01-44DF-87B0-3D14-B9F204999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EEEFDD-0EEF-1EAC-1576-B96C9FD11F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452502-5AB7-5B70-A75B-ED5F2F7FCF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BFE37-660E-4702-B087-4C38CBE07BF0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19636380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9BBA82-D123-D0C2-404D-7A12B8CFE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22A82B-51DD-03F5-78F9-F93F28DCC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781D9D-7177-7087-3825-39EFD7B06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18FF2-6083-4BC6-8576-93A2D0A75502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305164057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A9DEAD-7F17-B19B-8F55-46F2DD8379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14FFC92-202C-04A3-F5D5-1EC5D7D18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2D3B58-11FB-D9DA-9F87-F63CAAF20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A2FC4-02D4-40E5-B6A0-697CAB9EB605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725519435"/>
      </p:ext>
    </p:extLst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og fire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E08EC6-0576-2F85-0FBE-00398DE0DB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AE6621-1F66-AE65-9AD4-82B4CBA73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6837429-9A47-1E05-8B31-81D72CA153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09069-98B4-4B05-9BCD-460B0E0D4223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317294828"/>
      </p:ext>
    </p:extLst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ét indholdsobjekt og 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6C192A3-7FA8-FD3C-996D-1F27DA72A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69CEBD2-BA89-E2EE-90B1-02C2BC5D7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3BBD03D-72FE-CDC0-4367-FB56F08E4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3141E-7D9D-41AB-96A3-4BB09582E9B5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697303705"/>
      </p:ext>
    </p:extLst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730644"/>
      </p:ext>
    </p:extLst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2">
            <a:extLst>
              <a:ext uri="{FF2B5EF4-FFF2-40B4-BE49-F238E27FC236}">
                <a16:creationId xmlns:a16="http://schemas.microsoft.com/office/drawing/2014/main" id="{D3C19F0F-9CAE-B7E9-F339-C6245B4FC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3">
            <a:extLst>
              <a:ext uri="{FF2B5EF4-FFF2-40B4-BE49-F238E27FC236}">
                <a16:creationId xmlns:a16="http://schemas.microsoft.com/office/drawing/2014/main" id="{3C325575-B8A5-95C8-D930-014D765E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4">
            <a:extLst>
              <a:ext uri="{FF2B5EF4-FFF2-40B4-BE49-F238E27FC236}">
                <a16:creationId xmlns:a16="http://schemas.microsoft.com/office/drawing/2014/main" id="{4654EC57-9B06-2D06-9D8A-A5AA19D6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98863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C7E442-186A-D38B-8305-91723AC94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F8544E-9659-EFA7-DD87-860BE2656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5C89BD-E5D9-F033-84E2-43FA6D3EE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3AF1A-040D-4574-94D9-ACA33CADDA97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44469203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925062-7FF3-45DE-5363-E2E7CE21A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62EE1A-67BB-7342-F819-5239AA1C0B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6312E6-0567-14BE-82F0-8471941BE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BCADA-4A15-46CD-858C-7FB3CB46C0EE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9831022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0FC1A6-3AC6-B610-2BDA-9561C6728C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B1671F-E7DA-5E9D-51B3-F71AF1C69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2DD623-E37F-365A-023B-683A96B29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3FEE1-3352-45F0-B2D6-67D98EC16405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611718608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F7C3B2F-6C76-4812-4F95-6EE399247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B7171A-DD4E-32D0-A67E-1B07421BC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E7E84B-F1E2-9FC6-DBCC-E23600F63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1500E-C9AB-42BA-98C8-507428D08167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875340468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00E3BF-A8DC-1D98-AC59-AD9F135E57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FAB715-19E1-4E21-D1F2-4174EC209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6638A7-B24C-136E-D65C-7444F4D1C6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9BD0B-081F-41C5-9441-E7422CD8DD02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82619928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825172-05B5-78D9-B6A3-C0B0D1CD5D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EC50076-308B-9B58-3D06-4DBDC005C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DF7B99-02FA-0CFC-B7C7-18015D9E6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B761B-CA44-4D21-A9A7-15C6147C6A0E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38269642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09D6B-B702-663E-EDD7-B546647319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9D2137-82D0-ED33-2014-C32DB690B3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8C725-B7DF-1C71-D916-1ADFCFDB15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B9F7A-BA5B-4CCD-A61E-DFCD15FCBE80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71911668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45D21A-7521-EFB0-03AB-7966ADD282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757FBD-1C87-6922-3857-1E953253E8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722F77-EED7-F400-0EE4-C61596969D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58E3B-0777-4A5C-85B4-2046EE19CD6A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640404685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>
            <a:extLst>
              <a:ext uri="{FF2B5EF4-FFF2-40B4-BE49-F238E27FC236}">
                <a16:creationId xmlns:a16="http://schemas.microsoft.com/office/drawing/2014/main" id="{FD522EDB-0A8F-F18B-5F39-CF44ADB466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F8489447-6A82-CCA7-7A38-D1046EBCA7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282E8654-ED68-BE1A-D1B8-B10AC90803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36B5518-7545-40C6-9613-96E9F5612F25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  <p:sp>
        <p:nvSpPr>
          <p:cNvPr id="1029" name="Rectangle 31">
            <a:extLst>
              <a:ext uri="{FF2B5EF4-FFF2-40B4-BE49-F238E27FC236}">
                <a16:creationId xmlns:a16="http://schemas.microsoft.com/office/drawing/2014/main" id="{3EA28DE6-CBEB-A6C1-6736-8E07D9A53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0"/>
            <a:ext cx="16922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spcBef>
                <a:spcPct val="50000"/>
              </a:spcBef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spcBef>
                <a:spcPct val="50000"/>
              </a:spcBef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spcBef>
                <a:spcPct val="50000"/>
              </a:spcBef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spcBef>
                <a:spcPct val="50000"/>
              </a:spcBef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spcBef>
                <a:spcPct val="50000"/>
              </a:spcBef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defRPr/>
            </a:pPr>
            <a:endParaRPr lang="da-DK" altLang="da-DK"/>
          </a:p>
        </p:txBody>
      </p:sp>
      <p:sp>
        <p:nvSpPr>
          <p:cNvPr id="1030" name="Tekstfelt 1">
            <a:extLst>
              <a:ext uri="{FF2B5EF4-FFF2-40B4-BE49-F238E27FC236}">
                <a16:creationId xmlns:a16="http://schemas.microsoft.com/office/drawing/2014/main" id="{B45FC117-8E41-B4DA-E41A-4C5B2D5B1E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10463" y="525463"/>
            <a:ext cx="3830637" cy="184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buSzPct val="140000"/>
              <a:defRPr/>
            </a:pPr>
            <a:r>
              <a:rPr lang="da-DK" altLang="da-DK" sz="600" b="1">
                <a:solidFill>
                  <a:srgbClr val="2561A4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 a v  C O 2 e     H ø j  F l e k s i b i l i t e t</a:t>
            </a:r>
          </a:p>
        </p:txBody>
      </p:sp>
      <p:pic>
        <p:nvPicPr>
          <p:cNvPr id="1031" name="Billede 3" descr="Et billede, der indeholder Grafik, Font/skrifttype, grafisk design, skærmbillede&#10;&#10;AI-genereret indhold kan være ukorrekt.">
            <a:extLst>
              <a:ext uri="{FF2B5EF4-FFF2-40B4-BE49-F238E27FC236}">
                <a16:creationId xmlns:a16="http://schemas.microsoft.com/office/drawing/2014/main" id="{6CB7DA2B-D2C7-375A-315F-D362ADBC88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147638"/>
            <a:ext cx="14906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</p:sldLayoutIdLst>
  <p:transition spd="med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Futura Md B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Futura Md B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Futura Md B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Futura Md BT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Futura Md BT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Futura Md BT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Futura Md BT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Futura Md B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 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Futura Bk BT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Futura Bk BT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utura Bk BT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utura Bk BT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utura Bk BT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utura Bk BT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Futura Bk BT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3AC4007F-BFC5-A445-F6FD-198EC23BE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909888"/>
            <a:ext cx="6877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chemeClr val="bg1"/>
                </a:solidFill>
                <a:latin typeface="Arial" panose="020B0604020202020204" pitchFamily="34" charset="0"/>
              </a:rPr>
              <a:t>T h e   F u t u r e   o f   C o n c r e t e </a:t>
            </a:r>
          </a:p>
        </p:txBody>
      </p:sp>
      <p:pic>
        <p:nvPicPr>
          <p:cNvPr id="6147" name="Picture 3" descr="P3040307">
            <a:extLst>
              <a:ext uri="{FF2B5EF4-FFF2-40B4-BE49-F238E27FC236}">
                <a16:creationId xmlns:a16="http://schemas.microsoft.com/office/drawing/2014/main" id="{27D594AB-9766-166A-F48A-309DFA7A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19600"/>
            <a:ext cx="25923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P2200207">
            <a:extLst>
              <a:ext uri="{FF2B5EF4-FFF2-40B4-BE49-F238E27FC236}">
                <a16:creationId xmlns:a16="http://schemas.microsoft.com/office/drawing/2014/main" id="{672529DC-1AAA-91A6-12BE-F70D0142B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592388" cy="194627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P6134085">
            <a:extLst>
              <a:ext uri="{FF2B5EF4-FFF2-40B4-BE49-F238E27FC236}">
                <a16:creationId xmlns:a16="http://schemas.microsoft.com/office/drawing/2014/main" id="{4C432BF0-AF6F-8A0F-4B87-28B0667D1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419600"/>
            <a:ext cx="2663825" cy="197326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>
            <a:extLst>
              <a:ext uri="{FF2B5EF4-FFF2-40B4-BE49-F238E27FC236}">
                <a16:creationId xmlns:a16="http://schemas.microsoft.com/office/drawing/2014/main" id="{203C4CD3-30AA-1838-1EEF-A7FD8F9C7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32263"/>
            <a:ext cx="7380288" cy="3603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46E59D45-7C76-3F9E-8F74-DCC30D52E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92850"/>
            <a:ext cx="7380288" cy="4397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579208C3-8FBC-0A31-4AAE-C92789A02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349500"/>
            <a:ext cx="6424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153" name="Text Box 11">
            <a:extLst>
              <a:ext uri="{FF2B5EF4-FFF2-40B4-BE49-F238E27FC236}">
                <a16:creationId xmlns:a16="http://schemas.microsoft.com/office/drawing/2014/main" id="{A2FD1194-C385-B323-9D24-FF35E5065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416300"/>
            <a:ext cx="64246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400">
                <a:solidFill>
                  <a:srgbClr val="FF9900"/>
                </a:solidFill>
                <a:latin typeface="Arial" panose="020B0604020202020204" pitchFamily="34" charset="0"/>
              </a:rPr>
              <a:t> U n l o c k i n g   t h e   P o t e n t i a l s 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>
            <a:extLst>
              <a:ext uri="{FF2B5EF4-FFF2-40B4-BE49-F238E27FC236}">
                <a16:creationId xmlns:a16="http://schemas.microsoft.com/office/drawing/2014/main" id="{7FB9C04E-6E93-A4BA-907F-34BE1121C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8" y="5419725"/>
            <a:ext cx="1539875" cy="574675"/>
          </a:xfrm>
          <a:prstGeom prst="homePlate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0" tIns="34280" rIns="68560" bIns="34280" anchor="ctr"/>
          <a:lstStyle>
            <a:lvl1pPr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da-DK" sz="1200">
                <a:solidFill>
                  <a:srgbClr val="000000"/>
                </a:solidFill>
                <a:latin typeface="Arial" panose="020B0604020202020204" pitchFamily="34" charset="0"/>
              </a:rPr>
              <a:t>   24.03.2025 </a:t>
            </a: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5B51683C-1362-66F8-AA9B-95E7B5A1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5434013"/>
            <a:ext cx="1539875" cy="573087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0" tIns="34280" rIns="68560" bIns="34280" anchor="ctr"/>
          <a:lstStyle/>
          <a:p>
            <a:pPr defTabSz="685800">
              <a:spcBef>
                <a:spcPct val="50000"/>
              </a:spcBef>
              <a:defRPr/>
            </a:pPr>
            <a:r>
              <a:rPr lang="en-US" sz="1350" dirty="0">
                <a:solidFill>
                  <a:srgbClr val="0070C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6388" name="Billede 2">
            <a:extLst>
              <a:ext uri="{FF2B5EF4-FFF2-40B4-BE49-F238E27FC236}">
                <a16:creationId xmlns:a16="http://schemas.microsoft.com/office/drawing/2014/main" id="{860C8C30-42BB-6214-B154-BE849EC6C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"/>
          <a:stretch>
            <a:fillRect/>
          </a:stretch>
        </p:blipFill>
        <p:spPr bwMode="auto">
          <a:xfrm>
            <a:off x="0" y="0"/>
            <a:ext cx="7480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 descr="P9174945">
            <a:extLst>
              <a:ext uri="{FF2B5EF4-FFF2-40B4-BE49-F238E27FC236}">
                <a16:creationId xmlns:a16="http://schemas.microsoft.com/office/drawing/2014/main" id="{3A52AEF3-6C8D-3121-3476-167C0A87919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83200" cy="704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6" descr="billed2">
            <a:extLst>
              <a:ext uri="{FF2B5EF4-FFF2-40B4-BE49-F238E27FC236}">
                <a16:creationId xmlns:a16="http://schemas.microsoft.com/office/drawing/2014/main" id="{DF5BE227-B90B-6618-2283-50E90D3F96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927350"/>
            <a:ext cx="3671887" cy="3700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1010068">
            <a:extLst>
              <a:ext uri="{FF2B5EF4-FFF2-40B4-BE49-F238E27FC236}">
                <a16:creationId xmlns:a16="http://schemas.microsoft.com/office/drawing/2014/main" id="{56FDC625-4AA4-4251-7E3B-C9E3BCDAED2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1788"/>
            <a:ext cx="7445375" cy="99250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B67560F4-9356-374E-D393-D9D9CE878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349500"/>
            <a:ext cx="6424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9459" name="Picture 5" descr="196_4">
            <a:extLst>
              <a:ext uri="{FF2B5EF4-FFF2-40B4-BE49-F238E27FC236}">
                <a16:creationId xmlns:a16="http://schemas.microsoft.com/office/drawing/2014/main" id="{0E584D7C-CC3C-5834-8E02-86D658EE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2736850"/>
            <a:ext cx="4006851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224_2">
            <a:extLst>
              <a:ext uri="{FF2B5EF4-FFF2-40B4-BE49-F238E27FC236}">
                <a16:creationId xmlns:a16="http://schemas.microsoft.com/office/drawing/2014/main" id="{5BA52485-B407-71D6-AD52-4D79BFD8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2736850"/>
            <a:ext cx="34940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2A956401-D799-71A7-6098-0CDD5EDAB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1014413"/>
            <a:ext cx="7308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rgbClr val="FF9900"/>
                </a:solidFill>
                <a:latin typeface="Arial" panose="020B0604020202020204" pitchFamily="34" charset="0"/>
              </a:rPr>
              <a:t>  W h a t   i s   C o n c r e t e   Q u a l i t y ?</a:t>
            </a:r>
          </a:p>
        </p:txBody>
      </p:sp>
      <p:pic>
        <p:nvPicPr>
          <p:cNvPr id="20483" name="Picture 3" descr="BETONI1">
            <a:extLst>
              <a:ext uri="{FF2B5EF4-FFF2-40B4-BE49-F238E27FC236}">
                <a16:creationId xmlns:a16="http://schemas.microsoft.com/office/drawing/2014/main" id="{F59B3567-FF1C-40D0-8DC5-8F013696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088" y="1781175"/>
            <a:ext cx="7899401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6134110">
            <a:extLst>
              <a:ext uri="{FF2B5EF4-FFF2-40B4-BE49-F238E27FC236}">
                <a16:creationId xmlns:a16="http://schemas.microsoft.com/office/drawing/2014/main" id="{3A10447A-BC46-04C1-688A-B100DF63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7451725" cy="990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3">
            <a:extLst>
              <a:ext uri="{FF2B5EF4-FFF2-40B4-BE49-F238E27FC236}">
                <a16:creationId xmlns:a16="http://schemas.microsoft.com/office/drawing/2014/main" id="{0133D865-B826-2D11-1D5F-0762DC76BD74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1341438"/>
            <a:ext cx="4537075" cy="5048250"/>
            <a:chOff x="1456" y="634"/>
            <a:chExt cx="2392" cy="3180"/>
          </a:xfrm>
        </p:grpSpPr>
        <p:sp>
          <p:nvSpPr>
            <p:cNvPr id="21512" name="Text Box 4">
              <a:extLst>
                <a:ext uri="{FF2B5EF4-FFF2-40B4-BE49-F238E27FC236}">
                  <a16:creationId xmlns:a16="http://schemas.microsoft.com/office/drawing/2014/main" id="{1272C128-EC69-55B2-80AC-A7C7F7D6A0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6" y="634"/>
              <a:ext cx="1128" cy="3180"/>
            </a:xfrm>
            <a:prstGeom prst="rect">
              <a:avLst/>
            </a:prstGeom>
            <a:solidFill>
              <a:srgbClr val="DDDDDD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GB" altLang="da-DK" sz="1600" b="1">
                  <a:solidFill>
                    <a:schemeClr val="bg1"/>
                  </a:solidFill>
                </a:rPr>
                <a:t>Old Values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Consistent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Artificial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Mechanical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Safe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Planned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Regimented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Distant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Rigid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Crisp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Control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Homogeneous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Bound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Subdued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Manufactured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Simple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Shallow</a:t>
              </a:r>
            </a:p>
            <a:p>
              <a:pPr algn="r">
                <a:spcBef>
                  <a:spcPct val="50000"/>
                </a:spcBef>
              </a:pPr>
              <a:r>
                <a:rPr lang="en-GB" altLang="da-DK" sz="1200" b="1"/>
                <a:t>Defined</a:t>
              </a:r>
            </a:p>
          </p:txBody>
        </p:sp>
        <p:sp>
          <p:nvSpPr>
            <p:cNvPr id="21513" name="Text Box 5">
              <a:extLst>
                <a:ext uri="{FF2B5EF4-FFF2-40B4-BE49-F238E27FC236}">
                  <a16:creationId xmlns:a16="http://schemas.microsoft.com/office/drawing/2014/main" id="{CCC6B784-4C23-7D15-02BA-E1265A3B0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" y="634"/>
              <a:ext cx="1128" cy="3180"/>
            </a:xfrm>
            <a:prstGeom prst="rect">
              <a:avLst/>
            </a:prstGeom>
            <a:solidFill>
              <a:srgbClr val="DDDDDD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da-DK" sz="1600" b="1">
                  <a:solidFill>
                    <a:schemeClr val="bg1"/>
                  </a:solidFill>
                </a:rPr>
                <a:t>Future Values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Variegated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Natural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Human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Vulnerable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Serendipitous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Individual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Intimate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Flowing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Soft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Acceptance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Complex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Bold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Outspoken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Organic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Layered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Deep</a:t>
              </a:r>
            </a:p>
            <a:p>
              <a:pPr>
                <a:spcBef>
                  <a:spcPct val="50000"/>
                </a:spcBef>
              </a:pPr>
              <a:r>
                <a:rPr lang="en-GB" altLang="da-DK" sz="1200" b="1"/>
                <a:t>Experienced</a:t>
              </a:r>
            </a:p>
          </p:txBody>
        </p:sp>
      </p:grpSp>
      <p:sp>
        <p:nvSpPr>
          <p:cNvPr id="21508" name="Text Box 7">
            <a:extLst>
              <a:ext uri="{FF2B5EF4-FFF2-40B4-BE49-F238E27FC236}">
                <a16:creationId xmlns:a16="http://schemas.microsoft.com/office/drawing/2014/main" id="{D6263785-B461-074A-C6AD-D98F8568DAE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Concrete Quality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98A7EAFC-F2E4-F1F9-7311-588AB1240582}"/>
              </a:ext>
            </a:extLst>
          </p:cNvPr>
          <p:cNvGrpSpPr>
            <a:grpSpLocks/>
          </p:cNvGrpSpPr>
          <p:nvPr/>
        </p:nvGrpSpPr>
        <p:grpSpPr bwMode="auto">
          <a:xfrm>
            <a:off x="1547813" y="6402388"/>
            <a:ext cx="4537075" cy="276225"/>
            <a:chOff x="1456" y="634"/>
            <a:chExt cx="2392" cy="174"/>
          </a:xfrm>
        </p:grpSpPr>
        <p:sp>
          <p:nvSpPr>
            <p:cNvPr id="21510" name="Text Box 4">
              <a:extLst>
                <a:ext uri="{FF2B5EF4-FFF2-40B4-BE49-F238E27FC236}">
                  <a16:creationId xmlns:a16="http://schemas.microsoft.com/office/drawing/2014/main" id="{58CE57F2-41E8-6FF9-42D0-F9AA0D31B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6" y="634"/>
              <a:ext cx="1128" cy="174"/>
            </a:xfrm>
            <a:prstGeom prst="rect">
              <a:avLst/>
            </a:prstGeom>
            <a:solidFill>
              <a:srgbClr val="DDDDDD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GB" altLang="da-DK" sz="1200" b="1">
                  <a:solidFill>
                    <a:srgbClr val="00B050"/>
                  </a:solidFill>
                </a:rPr>
                <a:t>Problem</a:t>
              </a:r>
            </a:p>
          </p:txBody>
        </p:sp>
        <p:sp>
          <p:nvSpPr>
            <p:cNvPr id="21511" name="Text Box 5">
              <a:extLst>
                <a:ext uri="{FF2B5EF4-FFF2-40B4-BE49-F238E27FC236}">
                  <a16:creationId xmlns:a16="http://schemas.microsoft.com/office/drawing/2014/main" id="{0FEFCC14-0E42-17B4-3435-D4F735394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" y="634"/>
              <a:ext cx="1128" cy="174"/>
            </a:xfrm>
            <a:prstGeom prst="rect">
              <a:avLst/>
            </a:prstGeom>
            <a:solidFill>
              <a:srgbClr val="DDDDDD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Futura Md BT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da-DK" sz="1200" b="1">
                  <a:solidFill>
                    <a:srgbClr val="00B050"/>
                  </a:solidFill>
                </a:rPr>
                <a:t>Solution</a:t>
              </a:r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B45AFF3-364B-805E-6830-13453BBE3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5591175"/>
            <a:ext cx="108426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1938" name="Oval 2">
            <a:extLst>
              <a:ext uri="{FF2B5EF4-FFF2-40B4-BE49-F238E27FC236}">
                <a16:creationId xmlns:a16="http://schemas.microsoft.com/office/drawing/2014/main" id="{728FBF3B-0F6B-DAF0-8266-55C0C0A08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5006975"/>
            <a:ext cx="1666875" cy="10318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22532" name="Text Box 3">
            <a:extLst>
              <a:ext uri="{FF2B5EF4-FFF2-40B4-BE49-F238E27FC236}">
                <a16:creationId xmlns:a16="http://schemas.microsoft.com/office/drawing/2014/main" id="{8BCCFB85-DE0C-7BF6-E0B5-0189F730673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What is Concrete?</a:t>
            </a:r>
          </a:p>
        </p:txBody>
      </p:sp>
      <p:sp>
        <p:nvSpPr>
          <p:cNvPr id="551940" name="Text Box 4">
            <a:extLst>
              <a:ext uri="{FF2B5EF4-FFF2-40B4-BE49-F238E27FC236}">
                <a16:creationId xmlns:a16="http://schemas.microsoft.com/office/drawing/2014/main" id="{62467590-FE65-F489-FCFE-EFCDCCD5A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8" y="5286375"/>
            <a:ext cx="912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chemeClr val="bg1"/>
                </a:solidFill>
              </a:rPr>
              <a:t>Grå</a:t>
            </a:r>
          </a:p>
        </p:txBody>
      </p:sp>
      <p:sp>
        <p:nvSpPr>
          <p:cNvPr id="551941" name="Oval 5">
            <a:extLst>
              <a:ext uri="{FF2B5EF4-FFF2-40B4-BE49-F238E27FC236}">
                <a16:creationId xmlns:a16="http://schemas.microsoft.com/office/drawing/2014/main" id="{F52C0281-C08A-EBA7-F1E1-3303F5DBA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538" y="4992688"/>
            <a:ext cx="1666875" cy="1031875"/>
          </a:xfrm>
          <a:prstGeom prst="ellipse">
            <a:avLst/>
          </a:prstGeom>
          <a:solidFill>
            <a:srgbClr val="DDDDDD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551942" name="Text Box 6">
            <a:extLst>
              <a:ext uri="{FF2B5EF4-FFF2-40B4-BE49-F238E27FC236}">
                <a16:creationId xmlns:a16="http://schemas.microsoft.com/office/drawing/2014/main" id="{148401E2-1BB3-1461-7AE9-D91D61DD2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550" y="2451100"/>
            <a:ext cx="912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chemeClr val="bg1"/>
                </a:solidFill>
              </a:rPr>
              <a:t>Sten</a:t>
            </a:r>
          </a:p>
        </p:txBody>
      </p:sp>
      <p:sp>
        <p:nvSpPr>
          <p:cNvPr id="551943" name="Oval 7">
            <a:extLst>
              <a:ext uri="{FF2B5EF4-FFF2-40B4-BE49-F238E27FC236}">
                <a16:creationId xmlns:a16="http://schemas.microsoft.com/office/drawing/2014/main" id="{BFD8BFCA-CB95-F203-E526-3402610E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25" y="2133600"/>
            <a:ext cx="1666875" cy="1031875"/>
          </a:xfrm>
          <a:prstGeom prst="ellipse">
            <a:avLst/>
          </a:prstGeom>
          <a:solidFill>
            <a:srgbClr val="DDDDDD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22537" name="Oval 11">
            <a:extLst>
              <a:ext uri="{FF2B5EF4-FFF2-40B4-BE49-F238E27FC236}">
                <a16:creationId xmlns:a16="http://schemas.microsoft.com/office/drawing/2014/main" id="{BEBA6278-CEC1-7AE7-1404-176686286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1231900"/>
            <a:ext cx="1666875" cy="1031875"/>
          </a:xfrm>
          <a:prstGeom prst="ellipse">
            <a:avLst/>
          </a:prstGeom>
          <a:solidFill>
            <a:srgbClr val="FF9900">
              <a:alpha val="4196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551948" name="Text Box 12">
            <a:extLst>
              <a:ext uri="{FF2B5EF4-FFF2-40B4-BE49-F238E27FC236}">
                <a16:creationId xmlns:a16="http://schemas.microsoft.com/office/drawing/2014/main" id="{F8B58320-050D-C104-054D-18850806E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75" y="4281488"/>
            <a:ext cx="1246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chemeClr val="bg1"/>
                </a:solidFill>
              </a:rPr>
              <a:t>Cement</a:t>
            </a:r>
          </a:p>
        </p:txBody>
      </p:sp>
      <p:sp>
        <p:nvSpPr>
          <p:cNvPr id="551949" name="Oval 13">
            <a:extLst>
              <a:ext uri="{FF2B5EF4-FFF2-40B4-BE49-F238E27FC236}">
                <a16:creationId xmlns:a16="http://schemas.microsoft.com/office/drawing/2014/main" id="{D5645976-777A-F22B-9B56-C6E137BF4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3975100"/>
            <a:ext cx="1666875" cy="1031875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551950" name="Text Box 14">
            <a:extLst>
              <a:ext uri="{FF2B5EF4-FFF2-40B4-BE49-F238E27FC236}">
                <a16:creationId xmlns:a16="http://schemas.microsoft.com/office/drawing/2014/main" id="{51D77482-DA78-F1A8-6F68-1FEA5CEB2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275" y="5286375"/>
            <a:ext cx="912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000"/>
              <a:t>Hvid</a:t>
            </a:r>
          </a:p>
        </p:txBody>
      </p:sp>
      <p:sp>
        <p:nvSpPr>
          <p:cNvPr id="551945" name="Oval 9">
            <a:extLst>
              <a:ext uri="{FF2B5EF4-FFF2-40B4-BE49-F238E27FC236}">
                <a16:creationId xmlns:a16="http://schemas.microsoft.com/office/drawing/2014/main" id="{3D0FA5DB-35EA-51E2-871E-8F0DCC007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425" y="3055938"/>
            <a:ext cx="1666875" cy="1031875"/>
          </a:xfrm>
          <a:prstGeom prst="ellipse">
            <a:avLst/>
          </a:prstGeom>
          <a:solidFill>
            <a:srgbClr val="0000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22542" name="Text Box 10">
            <a:extLst>
              <a:ext uri="{FF2B5EF4-FFF2-40B4-BE49-F238E27FC236}">
                <a16:creationId xmlns:a16="http://schemas.microsoft.com/office/drawing/2014/main" id="{C652508B-8280-8595-A8B0-DA3F3541D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2263" y="1538288"/>
            <a:ext cx="912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chemeClr val="bg1"/>
                </a:solidFill>
              </a:rPr>
              <a:t>Sand</a:t>
            </a:r>
          </a:p>
        </p:txBody>
      </p:sp>
      <p:sp>
        <p:nvSpPr>
          <p:cNvPr id="551944" name="Text Box 8">
            <a:extLst>
              <a:ext uri="{FF2B5EF4-FFF2-40B4-BE49-F238E27FC236}">
                <a16:creationId xmlns:a16="http://schemas.microsoft.com/office/drawing/2014/main" id="{464078C0-7201-4AE0-6463-F39BA0D7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113" y="3362325"/>
            <a:ext cx="9128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chemeClr val="bg1"/>
                </a:solidFill>
              </a:rPr>
              <a:t>Vand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A3EE1DF7-02EF-31DA-4400-0348DBD59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5605463"/>
            <a:ext cx="10858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5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5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5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5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5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8" grpId="0" animBg="1"/>
      <p:bldP spid="551940" grpId="0"/>
      <p:bldP spid="551941" grpId="0" animBg="1"/>
      <p:bldP spid="551942" grpId="0"/>
      <p:bldP spid="551943" grpId="0" animBg="1"/>
      <p:bldP spid="551948" grpId="0"/>
      <p:bldP spid="551949" grpId="0" animBg="1"/>
      <p:bldP spid="551950" grpId="0"/>
      <p:bldP spid="551945" grpId="0" animBg="1"/>
      <p:bldP spid="5519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roduktformen_beton-vase_q">
            <a:extLst>
              <a:ext uri="{FF2B5EF4-FFF2-40B4-BE49-F238E27FC236}">
                <a16:creationId xmlns:a16="http://schemas.microsoft.com/office/drawing/2014/main" id="{4D7D77E9-E7E6-E337-CFFE-5297E28C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88" y="-412750"/>
            <a:ext cx="5613401" cy="727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0203E4AF-736B-5120-3531-626457D68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349500"/>
            <a:ext cx="6424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3B5A7E17-9528-CBED-4BAD-A955F86E6D1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22900" y="331628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2400" b="1">
                <a:solidFill>
                  <a:srgbClr val="000066"/>
                </a:solidFill>
              </a:rPr>
              <a:t>Colour Pigments</a:t>
            </a:r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F1C7B9F9-D916-C61C-B876-E2B9BE917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0025" y="0"/>
            <a:ext cx="22828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pic>
        <p:nvPicPr>
          <p:cNvPr id="24582" name="Picture 6" descr="farvede belægningssten">
            <a:extLst>
              <a:ext uri="{FF2B5EF4-FFF2-40B4-BE49-F238E27FC236}">
                <a16:creationId xmlns:a16="http://schemas.microsoft.com/office/drawing/2014/main" id="{588081D3-2E06-5E88-2CAB-88FE3FA5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4341813"/>
            <a:ext cx="224472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icture 061">
            <a:extLst>
              <a:ext uri="{FF2B5EF4-FFF2-40B4-BE49-F238E27FC236}">
                <a16:creationId xmlns:a16="http://schemas.microsoft.com/office/drawing/2014/main" id="{947D707C-008B-B20C-41CE-A84114EF5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752475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19" name="Picture 3" descr="afsyret_1 besk">
            <a:extLst>
              <a:ext uri="{FF2B5EF4-FFF2-40B4-BE49-F238E27FC236}">
                <a16:creationId xmlns:a16="http://schemas.microsoft.com/office/drawing/2014/main" id="{A3C8F232-9D13-434C-BAF1-714CCF39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-242888"/>
            <a:ext cx="18716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20" name="Picture 4" descr="390_dokumentationscenteret_i_hanstholm07">
            <a:extLst>
              <a:ext uri="{FF2B5EF4-FFF2-40B4-BE49-F238E27FC236}">
                <a16:creationId xmlns:a16="http://schemas.microsoft.com/office/drawing/2014/main" id="{DC697B24-78D9-C616-4B90-8AB24DEB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1550"/>
            <a:ext cx="18716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21" name="Picture 5" descr="Billede 059 rev">
            <a:extLst>
              <a:ext uri="{FF2B5EF4-FFF2-40B4-BE49-F238E27FC236}">
                <a16:creationId xmlns:a16="http://schemas.microsoft.com/office/drawing/2014/main" id="{94DB2E57-547E-B0B9-1937-F092C22DF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18732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22" name="Picture 6" descr="Picture 228 besk">
            <a:extLst>
              <a:ext uri="{FF2B5EF4-FFF2-40B4-BE49-F238E27FC236}">
                <a16:creationId xmlns:a16="http://schemas.microsoft.com/office/drawing/2014/main" id="{5A1946D6-F090-DC6F-15EC-FE90EFF1224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638300"/>
            <a:ext cx="186372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23" name="Picture 7" descr="P3160052 rev">
            <a:extLst>
              <a:ext uri="{FF2B5EF4-FFF2-40B4-BE49-F238E27FC236}">
                <a16:creationId xmlns:a16="http://schemas.microsoft.com/office/drawing/2014/main" id="{46E55994-1BAD-69FE-FC3D-F30B70059B9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638300"/>
            <a:ext cx="37798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24" name="Picture 8" descr="Bunker 2">
            <a:extLst>
              <a:ext uri="{FF2B5EF4-FFF2-40B4-BE49-F238E27FC236}">
                <a16:creationId xmlns:a16="http://schemas.microsoft.com/office/drawing/2014/main" id="{20838684-79E7-018C-2D43-3E1504B1C01A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81625"/>
            <a:ext cx="1863725" cy="1871663"/>
          </a:xfrm>
          <a:prstGeom prst="rect">
            <a:avLst/>
          </a:prstGeom>
          <a:gradFill rotWithShape="1">
            <a:gsLst>
              <a:gs pos="0">
                <a:schemeClr val="tx1">
                  <a:alpha val="79999"/>
                </a:schemeClr>
              </a:gs>
              <a:gs pos="100000">
                <a:schemeClr val="tx1">
                  <a:alpha val="39998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2425" name="Picture 9" descr="P1010007 rev">
            <a:extLst>
              <a:ext uri="{FF2B5EF4-FFF2-40B4-BE49-F238E27FC236}">
                <a16:creationId xmlns:a16="http://schemas.microsoft.com/office/drawing/2014/main" id="{D7018761-08CE-9A7B-789E-99F31384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5381625"/>
            <a:ext cx="187166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Overflade-8">
            <a:extLst>
              <a:ext uri="{FF2B5EF4-FFF2-40B4-BE49-F238E27FC236}">
                <a16:creationId xmlns:a16="http://schemas.microsoft.com/office/drawing/2014/main" id="{111DB0E1-E8FA-693A-750D-BB3986A63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-242888"/>
            <a:ext cx="18780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Overflade-6">
            <a:extLst>
              <a:ext uri="{FF2B5EF4-FFF2-40B4-BE49-F238E27FC236}">
                <a16:creationId xmlns:a16="http://schemas.microsoft.com/office/drawing/2014/main" id="{3A4D0795-0F0F-8CEB-AAAB-914F553E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187166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Overflade-7">
            <a:extLst>
              <a:ext uri="{FF2B5EF4-FFF2-40B4-BE49-F238E27FC236}">
                <a16:creationId xmlns:a16="http://schemas.microsoft.com/office/drawing/2014/main" id="{87EA0475-2521-0B8D-A347-1FE4D7AF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3511550"/>
            <a:ext cx="188753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Overflade-9">
            <a:extLst>
              <a:ext uri="{FF2B5EF4-FFF2-40B4-BE49-F238E27FC236}">
                <a16:creationId xmlns:a16="http://schemas.microsoft.com/office/drawing/2014/main" id="{0501A888-3DB9-9356-08A0-83B90512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-242888"/>
            <a:ext cx="194468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4" descr="Overflade-10">
            <a:extLst>
              <a:ext uri="{FF2B5EF4-FFF2-40B4-BE49-F238E27FC236}">
                <a16:creationId xmlns:a16="http://schemas.microsoft.com/office/drawing/2014/main" id="{D3C83FA6-A944-D9B6-536C-BAC691C3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3213"/>
            <a:ext cx="1865313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A011260">
            <a:extLst>
              <a:ext uri="{FF2B5EF4-FFF2-40B4-BE49-F238E27FC236}">
                <a16:creationId xmlns:a16="http://schemas.microsoft.com/office/drawing/2014/main" id="{45D0577C-790C-78CA-930A-8D4FB18A81C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63" y="0"/>
            <a:ext cx="780256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0D4DC1E9-E7B2-CEDD-97D8-724FFE1BE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1116013"/>
            <a:ext cx="67389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rgbClr val="FF9900"/>
                </a:solidFill>
                <a:latin typeface="Arial" panose="020B0604020202020204" pitchFamily="34" charset="0"/>
              </a:rPr>
              <a:t>   C o n c r e t e   h a s   n o   L i m i t s ?</a:t>
            </a:r>
          </a:p>
        </p:txBody>
      </p:sp>
      <p:pic>
        <p:nvPicPr>
          <p:cNvPr id="7171" name="Picture 3" descr="BETONI3">
            <a:extLst>
              <a:ext uri="{FF2B5EF4-FFF2-40B4-BE49-F238E27FC236}">
                <a16:creationId xmlns:a16="http://schemas.microsoft.com/office/drawing/2014/main" id="{04839611-DB97-F8B4-3480-143264F43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0413"/>
            <a:ext cx="7451725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>
            <a:extLst>
              <a:ext uri="{FF2B5EF4-FFF2-40B4-BE49-F238E27FC236}">
                <a16:creationId xmlns:a16="http://schemas.microsoft.com/office/drawing/2014/main" id="{8F19635C-35FD-3863-D723-6A392716BBF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Challenging Concrete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ller Tryk 3">
            <a:extLst>
              <a:ext uri="{FF2B5EF4-FFF2-40B4-BE49-F238E27FC236}">
                <a16:creationId xmlns:a16="http://schemas.microsoft.com/office/drawing/2014/main" id="{1290500C-1121-96A7-8829-15622BE32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3863"/>
            <a:ext cx="7445375" cy="992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ller Tryk 1">
            <a:extLst>
              <a:ext uri="{FF2B5EF4-FFF2-40B4-BE49-F238E27FC236}">
                <a16:creationId xmlns:a16="http://schemas.microsoft.com/office/drawing/2014/main" id="{AF4742AA-D035-CD84-987B-11D01152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7458075" cy="73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Billede 7" descr="Væg 1.jpg">
            <a:extLst>
              <a:ext uri="{FF2B5EF4-FFF2-40B4-BE49-F238E27FC236}">
                <a16:creationId xmlns:a16="http://schemas.microsoft.com/office/drawing/2014/main" id="{FEAB3AF5-DD73-C9B2-A111-16A74DC46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3214688"/>
            <a:ext cx="400367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BE34C55E-85A1-6AA8-B924-D6A18B20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71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acade 4">
            <a:extLst>
              <a:ext uri="{FF2B5EF4-FFF2-40B4-BE49-F238E27FC236}">
                <a16:creationId xmlns:a16="http://schemas.microsoft.com/office/drawing/2014/main" id="{3B720200-E5A4-06A2-D390-181E99B2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770063"/>
            <a:ext cx="76327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7539" name="Picture 3" descr="facade1">
            <a:extLst>
              <a:ext uri="{FF2B5EF4-FFF2-40B4-BE49-F238E27FC236}">
                <a16:creationId xmlns:a16="http://schemas.microsoft.com/office/drawing/2014/main" id="{89D57818-7D7E-37B2-0BBE-F565B52C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25368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facade2">
            <a:extLst>
              <a:ext uri="{FF2B5EF4-FFF2-40B4-BE49-F238E27FC236}">
                <a16:creationId xmlns:a16="http://schemas.microsoft.com/office/drawing/2014/main" id="{B8A1708F-A99E-2305-44F7-6CE749C9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6250"/>
            <a:ext cx="24892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5C1EE4B-584D-DB67-5DC5-03145DBD4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1268413"/>
            <a:ext cx="1692275" cy="5589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pic>
        <p:nvPicPr>
          <p:cNvPr id="32771" name="Picture 3" descr="Tyngdekraft">
            <a:extLst>
              <a:ext uri="{FF2B5EF4-FFF2-40B4-BE49-F238E27FC236}">
                <a16:creationId xmlns:a16="http://schemas.microsoft.com/office/drawing/2014/main" id="{30B8F1DD-EAC9-948F-0D05-57BBB7FF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1557338"/>
            <a:ext cx="7451725" cy="852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ue multirum - HQ">
            <a:extLst>
              <a:ext uri="{FF2B5EF4-FFF2-40B4-BE49-F238E27FC236}">
                <a16:creationId xmlns:a16="http://schemas.microsoft.com/office/drawing/2014/main" id="{795C89B9-8B9A-68D4-B5C9-98D28792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275" y="-3175"/>
            <a:ext cx="9145588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1010015">
            <a:extLst>
              <a:ext uri="{FF2B5EF4-FFF2-40B4-BE49-F238E27FC236}">
                <a16:creationId xmlns:a16="http://schemas.microsoft.com/office/drawing/2014/main" id="{ABA4B765-DA00-4393-52DD-54649330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43788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FB260AE1-D07B-F4AA-EA32-FE4336FE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149350"/>
            <a:ext cx="55895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56" tIns="45500" rIns="90956" bIns="45500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altLang="da-DK" sz="2200" b="1">
                <a:solidFill>
                  <a:srgbClr val="FF9900"/>
                </a:solidFill>
                <a:latin typeface="Arial" panose="020B0604020202020204" pitchFamily="34" charset="0"/>
              </a:rPr>
              <a:t>Craftsmanship</a:t>
            </a:r>
            <a:r>
              <a:rPr lang="en-US" altLang="da-DK" sz="22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da-DK" sz="2200" b="1">
                <a:solidFill>
                  <a:srgbClr val="FF9900"/>
                </a:solidFill>
                <a:latin typeface="Arial" panose="020B0604020202020204" pitchFamily="34" charset="0"/>
              </a:rPr>
              <a:t>+</a:t>
            </a:r>
            <a:r>
              <a:rPr lang="en-US" altLang="da-DK" sz="22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da-DK" sz="2200" b="1">
                <a:solidFill>
                  <a:srgbClr val="FF9900"/>
                </a:solidFill>
                <a:latin typeface="Arial" panose="020B0604020202020204" pitchFamily="34" charset="0"/>
              </a:rPr>
              <a:t>Individuality = </a:t>
            </a: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0CA0D80-8080-1E22-8B99-C76D78B22FF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2013" y="3754438"/>
            <a:ext cx="47307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60" tIns="49879" rIns="99760" bIns="49879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Future Designs </a:t>
            </a:r>
          </a:p>
        </p:txBody>
      </p:sp>
      <p:pic>
        <p:nvPicPr>
          <p:cNvPr id="35844" name="Picture 4" descr="Einstein-Tower">
            <a:extLst>
              <a:ext uri="{FF2B5EF4-FFF2-40B4-BE49-F238E27FC236}">
                <a16:creationId xmlns:a16="http://schemas.microsoft.com/office/drawing/2014/main" id="{BC11C1BD-6FA1-E734-88C7-AB2A9575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92100"/>
            <a:ext cx="267493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661" name="Picture 5" descr="P1010048">
            <a:extLst>
              <a:ext uri="{FF2B5EF4-FFF2-40B4-BE49-F238E27FC236}">
                <a16:creationId xmlns:a16="http://schemas.microsoft.com/office/drawing/2014/main" id="{11BBB29C-E0BA-CC78-E17F-F99C1C5F7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446338"/>
            <a:ext cx="1697037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662" name="Text Box 6">
            <a:extLst>
              <a:ext uri="{FF2B5EF4-FFF2-40B4-BE49-F238E27FC236}">
                <a16:creationId xmlns:a16="http://schemas.microsoft.com/office/drawing/2014/main" id="{A8EE78E7-6CBE-2136-CA42-7725788B5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1628775"/>
            <a:ext cx="5591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56" tIns="45500" rIns="90956" bIns="45500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r>
              <a:rPr lang="en-US" altLang="da-DK" sz="2200" b="1">
                <a:solidFill>
                  <a:srgbClr val="FF9900"/>
                </a:solidFill>
                <a:latin typeface="Arial" panose="020B0604020202020204" pitchFamily="34" charset="0"/>
              </a:rPr>
              <a:t>Industry + Standard =</a:t>
            </a: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582663" name="Rectangle 7">
            <a:extLst>
              <a:ext uri="{FF2B5EF4-FFF2-40B4-BE49-F238E27FC236}">
                <a16:creationId xmlns:a16="http://schemas.microsoft.com/office/drawing/2014/main" id="{A1F22DD2-D6DC-FD16-329F-745C1D445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013" y="5006975"/>
            <a:ext cx="2660650" cy="153828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FF99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582664" name="Text Box 8">
            <a:extLst>
              <a:ext uri="{FF2B5EF4-FFF2-40B4-BE49-F238E27FC236}">
                <a16:creationId xmlns:a16="http://schemas.microsoft.com/office/drawing/2014/main" id="{D2F29632-BFE2-07C8-7549-C9B47FEBA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788" y="5297488"/>
            <a:ext cx="131603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4800">
                <a:solidFill>
                  <a:srgbClr val="FF99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82665" name="Text Box 9">
            <a:extLst>
              <a:ext uri="{FF2B5EF4-FFF2-40B4-BE49-F238E27FC236}">
                <a16:creationId xmlns:a16="http://schemas.microsoft.com/office/drawing/2014/main" id="{74A68D9F-3025-80F7-233D-2CB1B58A9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5540375"/>
            <a:ext cx="55895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56" tIns="45500" rIns="90956" bIns="45500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altLang="da-DK" sz="2200" b="1">
                <a:solidFill>
                  <a:srgbClr val="FF9900"/>
                </a:solidFill>
                <a:latin typeface="Arial" panose="020B0604020202020204" pitchFamily="34" charset="0"/>
              </a:rPr>
              <a:t>Individuality + Industry = </a:t>
            </a: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582666" name="Text Box 10">
            <a:extLst>
              <a:ext uri="{FF2B5EF4-FFF2-40B4-BE49-F238E27FC236}">
                <a16:creationId xmlns:a16="http://schemas.microsoft.com/office/drawing/2014/main" id="{CDEA422C-AC1B-6E56-0034-621E7469C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311775"/>
            <a:ext cx="2309813" cy="822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400">
                <a:solidFill>
                  <a:srgbClr val="FF9900"/>
                </a:solidFill>
                <a:latin typeface="Arial" panose="020B0604020202020204" pitchFamily="34" charset="0"/>
              </a:rPr>
              <a:t>Mass Customization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D97FDDE-9616-B14B-966D-FCDE4C9B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6121400"/>
            <a:ext cx="11223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2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2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8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8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8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62" grpId="0"/>
      <p:bldP spid="582663" grpId="0" animBg="1"/>
      <p:bldP spid="582664" grpId="0"/>
      <p:bldP spid="582665" grpId="0"/>
      <p:bldP spid="58266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Billede2">
            <a:extLst>
              <a:ext uri="{FF2B5EF4-FFF2-40B4-BE49-F238E27FC236}">
                <a16:creationId xmlns:a16="http://schemas.microsoft.com/office/drawing/2014/main" id="{7C270FC2-5527-06CF-7F52-F788BE31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704850"/>
            <a:ext cx="16764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2">
            <a:extLst>
              <a:ext uri="{FF2B5EF4-FFF2-40B4-BE49-F238E27FC236}">
                <a16:creationId xmlns:a16="http://schemas.microsoft.com/office/drawing/2014/main" id="{EA255991-EFA0-B6F3-2E25-BB09EC026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625" y="1662113"/>
            <a:ext cx="4630738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46" tIns="32624" rIns="65246" bIns="32624">
            <a:spAutoFit/>
          </a:bodyPr>
          <a:lstStyle>
            <a:lvl1pPr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rgbClr val="FFC000"/>
                </a:solidFill>
                <a:latin typeface="Arial" panose="020B0604020202020204" pitchFamily="34" charset="0"/>
              </a:rPr>
              <a:t>SUSTAINABILITY </a:t>
            </a:r>
          </a:p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rgbClr val="FFC000"/>
                </a:solidFill>
                <a:latin typeface="Arial" panose="020B0604020202020204" pitchFamily="34" charset="0"/>
              </a:rPr>
              <a:t>ENERGY &amp; EMISSIONS</a:t>
            </a:r>
          </a:p>
          <a:p>
            <a:pPr>
              <a:spcBef>
                <a:spcPct val="50000"/>
              </a:spcBef>
            </a:pPr>
            <a:endParaRPr lang="en-GB" altLang="da-DK" sz="200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rgbClr val="FFC000"/>
                </a:solidFill>
                <a:latin typeface="Arial" panose="020B0604020202020204" pitchFamily="34" charset="0"/>
              </a:rPr>
              <a:t>AESTHETICS </a:t>
            </a:r>
          </a:p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rgbClr val="FFC000"/>
                </a:solidFill>
                <a:latin typeface="Arial" panose="020B0604020202020204" pitchFamily="34" charset="0"/>
              </a:rPr>
              <a:t>FUNCTION</a:t>
            </a:r>
          </a:p>
          <a:p>
            <a:pPr>
              <a:spcBef>
                <a:spcPct val="50000"/>
              </a:spcBef>
            </a:pPr>
            <a:endParaRPr lang="en-GB" altLang="da-DK" sz="200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rgbClr val="FFC000"/>
                </a:solidFill>
                <a:latin typeface="Arial" panose="020B0604020202020204" pitchFamily="34" charset="0"/>
              </a:rPr>
              <a:t>FLEXIBILITY</a:t>
            </a:r>
          </a:p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rgbClr val="FFC000"/>
                </a:solidFill>
                <a:latin typeface="Arial" panose="020B0604020202020204" pitchFamily="34" charset="0"/>
              </a:rPr>
              <a:t>INDIVIDUAL</a:t>
            </a:r>
          </a:p>
          <a:p>
            <a:pPr>
              <a:spcBef>
                <a:spcPct val="50000"/>
              </a:spcBef>
            </a:pPr>
            <a:endParaRPr lang="en-GB" altLang="da-DK" sz="200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79FC4D-D065-0532-F782-838E2AA6F92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469900" y="2555876"/>
            <a:ext cx="3576637" cy="1789112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65246" tIns="32624" rIns="65246" bIns="32624">
            <a:spAutoFit/>
          </a:bodyPr>
          <a:lstStyle/>
          <a:p>
            <a:pPr defTabSz="955675">
              <a:spcBef>
                <a:spcPct val="50000"/>
              </a:spcBef>
              <a:defRPr/>
            </a:pPr>
            <a:r>
              <a:rPr lang="en-GB" sz="2800" dirty="0">
                <a:solidFill>
                  <a:srgbClr val="FFC000"/>
                </a:solidFill>
                <a:latin typeface="Arial" charset="0"/>
              </a:rPr>
              <a:t> F U T U R E</a:t>
            </a:r>
          </a:p>
          <a:p>
            <a:pPr defTabSz="955675">
              <a:spcBef>
                <a:spcPct val="50000"/>
              </a:spcBef>
              <a:defRPr/>
            </a:pPr>
            <a:r>
              <a:rPr lang="en-GB" sz="2800" dirty="0">
                <a:solidFill>
                  <a:srgbClr val="FFC000"/>
                </a:solidFill>
                <a:latin typeface="Arial" charset="0"/>
              </a:rPr>
              <a:t> C O N C R E T E</a:t>
            </a:r>
          </a:p>
          <a:p>
            <a:pPr defTabSz="955675">
              <a:spcBef>
                <a:spcPct val="50000"/>
              </a:spcBef>
              <a:defRPr/>
            </a:pPr>
            <a:r>
              <a:rPr lang="en-GB" sz="2800" dirty="0">
                <a:solidFill>
                  <a:srgbClr val="FFC000"/>
                </a:solidFill>
                <a:latin typeface="Arial" charset="0"/>
              </a:rPr>
              <a:t> S T R U C T U R E S</a:t>
            </a:r>
          </a:p>
        </p:txBody>
      </p:sp>
      <p:pic>
        <p:nvPicPr>
          <p:cNvPr id="37893" name="Picture 3">
            <a:extLst>
              <a:ext uri="{FF2B5EF4-FFF2-40B4-BE49-F238E27FC236}">
                <a16:creationId xmlns:a16="http://schemas.microsoft.com/office/drawing/2014/main" id="{94F23043-DFEC-F5AB-8B31-4819B08E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389438"/>
            <a:ext cx="8255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 descr="Tyngdekraft">
            <a:extLst>
              <a:ext uri="{FF2B5EF4-FFF2-40B4-BE49-F238E27FC236}">
                <a16:creationId xmlns:a16="http://schemas.microsoft.com/office/drawing/2014/main" id="{99AAF983-51C2-3624-9D6F-69199D5F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2422525"/>
            <a:ext cx="1681163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ktangel 9">
            <a:extLst>
              <a:ext uri="{FF2B5EF4-FFF2-40B4-BE49-F238E27FC236}">
                <a16:creationId xmlns:a16="http://schemas.microsoft.com/office/drawing/2014/main" id="{4EC5F05D-A20B-56DA-1F7C-C3C81A08F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888" y="2409825"/>
            <a:ext cx="2381250" cy="452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da-DK"/>
          </a:p>
        </p:txBody>
      </p:sp>
      <p:sp>
        <p:nvSpPr>
          <p:cNvPr id="37896" name="Rektangel 10">
            <a:extLst>
              <a:ext uri="{FF2B5EF4-FFF2-40B4-BE49-F238E27FC236}">
                <a16:creationId xmlns:a16="http://schemas.microsoft.com/office/drawing/2014/main" id="{465496FA-3AF7-FDA0-8BF1-ECFEBF343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225" y="4178300"/>
            <a:ext cx="2382838" cy="211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da-DK"/>
          </a:p>
        </p:txBody>
      </p:sp>
      <p:cxnSp>
        <p:nvCxnSpPr>
          <p:cNvPr id="37897" name="Lige forbindelse 13">
            <a:extLst>
              <a:ext uri="{FF2B5EF4-FFF2-40B4-BE49-F238E27FC236}">
                <a16:creationId xmlns:a16="http://schemas.microsoft.com/office/drawing/2014/main" id="{0CA5E02D-A7A6-14C5-81FD-CD4A840BD81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076450" y="2065338"/>
            <a:ext cx="766763" cy="1587"/>
          </a:xfrm>
          <a:prstGeom prst="line">
            <a:avLst/>
          </a:prstGeom>
          <a:noFill/>
          <a:ln w="190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8" name="Lige forbindelse 16">
            <a:extLst>
              <a:ext uri="{FF2B5EF4-FFF2-40B4-BE49-F238E27FC236}">
                <a16:creationId xmlns:a16="http://schemas.microsoft.com/office/drawing/2014/main" id="{5E41060E-4368-84B1-3E14-636DD1DB532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074069" y="3442494"/>
            <a:ext cx="768350" cy="1588"/>
          </a:xfrm>
          <a:prstGeom prst="line">
            <a:avLst/>
          </a:prstGeom>
          <a:noFill/>
          <a:ln w="190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9" name="Lige forbindelse 17">
            <a:extLst>
              <a:ext uri="{FF2B5EF4-FFF2-40B4-BE49-F238E27FC236}">
                <a16:creationId xmlns:a16="http://schemas.microsoft.com/office/drawing/2014/main" id="{D364969D-B0AD-8A92-1452-2CB6BA4D554D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078037" y="4818063"/>
            <a:ext cx="766763" cy="1588"/>
          </a:xfrm>
          <a:prstGeom prst="line">
            <a:avLst/>
          </a:prstGeom>
          <a:noFill/>
          <a:ln w="19050" algn="ctr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0692166-8D23-A625-3C38-57AE412C570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Individuality </a:t>
            </a:r>
          </a:p>
        </p:txBody>
      </p:sp>
      <p:pic>
        <p:nvPicPr>
          <p:cNvPr id="39939" name="Picture 3" descr="Creative Development-black">
            <a:extLst>
              <a:ext uri="{FF2B5EF4-FFF2-40B4-BE49-F238E27FC236}">
                <a16:creationId xmlns:a16="http://schemas.microsoft.com/office/drawing/2014/main" id="{99D75C9E-0861-2285-69EF-0062CB455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476500"/>
            <a:ext cx="688975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8" name="Text Box 4">
            <a:extLst>
              <a:ext uri="{FF2B5EF4-FFF2-40B4-BE49-F238E27FC236}">
                <a16:creationId xmlns:a16="http://schemas.microsoft.com/office/drawing/2014/main" id="{47B2A600-E4CF-0372-6B98-EEB4E7FC858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2219325" y="1995488"/>
            <a:ext cx="3314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56" tIns="45500" rIns="90956" bIns="45500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altLang="da-DK" sz="2200" b="1">
                <a:solidFill>
                  <a:srgbClr val="FF9900"/>
                </a:solidFill>
                <a:latin typeface="Arial" panose="020B0604020202020204" pitchFamily="34" charset="0"/>
              </a:rPr>
              <a:t>Industrial Society </a:t>
            </a: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584709" name="Text Box 5">
            <a:extLst>
              <a:ext uri="{FF2B5EF4-FFF2-40B4-BE49-F238E27FC236}">
                <a16:creationId xmlns:a16="http://schemas.microsoft.com/office/drawing/2014/main" id="{2CFB2D69-CA7A-9A51-5D50-4D9A6239023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3263900" y="1997075"/>
            <a:ext cx="3314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56" tIns="45500" rIns="90956" bIns="45500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altLang="da-DK" sz="2200" b="1">
                <a:solidFill>
                  <a:srgbClr val="FF9900"/>
                </a:solidFill>
                <a:latin typeface="Arial" panose="020B0604020202020204" pitchFamily="34" charset="0"/>
              </a:rPr>
              <a:t>Dream Society </a:t>
            </a: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584710" name="Text Box 6">
            <a:extLst>
              <a:ext uri="{FF2B5EF4-FFF2-40B4-BE49-F238E27FC236}">
                <a16:creationId xmlns:a16="http://schemas.microsoft.com/office/drawing/2014/main" id="{AFC6DE2E-CE71-360A-9B1A-9ED9D6960DF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279900" y="1998663"/>
            <a:ext cx="3314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56" tIns="45500" rIns="90956" bIns="45500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altLang="da-DK" sz="2200" b="1">
                <a:solidFill>
                  <a:srgbClr val="FF9900"/>
                </a:solidFill>
                <a:latin typeface="Arial" panose="020B0604020202020204" pitchFamily="34" charset="0"/>
              </a:rPr>
              <a:t>Creative Man Society </a:t>
            </a: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  <a:p>
            <a:endParaRPr lang="en-US" altLang="da-DK" sz="22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584711" name="Line 7">
            <a:extLst>
              <a:ext uri="{FF2B5EF4-FFF2-40B4-BE49-F238E27FC236}">
                <a16:creationId xmlns:a16="http://schemas.microsoft.com/office/drawing/2014/main" id="{84C9BCD0-D93A-37C9-936A-12DF3E2E8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0063" y="512763"/>
            <a:ext cx="0" cy="3130550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a-DK"/>
          </a:p>
        </p:txBody>
      </p:sp>
      <p:sp>
        <p:nvSpPr>
          <p:cNvPr id="584712" name="Line 8">
            <a:extLst>
              <a:ext uri="{FF2B5EF4-FFF2-40B4-BE49-F238E27FC236}">
                <a16:creationId xmlns:a16="http://schemas.microsoft.com/office/drawing/2014/main" id="{A2B6C557-A8A4-A1C0-A782-980B61390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0350" y="514350"/>
            <a:ext cx="0" cy="3130550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a-DK"/>
          </a:p>
        </p:txBody>
      </p:sp>
      <p:sp>
        <p:nvSpPr>
          <p:cNvPr id="584713" name="Line 9">
            <a:extLst>
              <a:ext uri="{FF2B5EF4-FFF2-40B4-BE49-F238E27FC236}">
                <a16:creationId xmlns:a16="http://schemas.microsoft.com/office/drawing/2014/main" id="{8207A125-BAFF-2DCB-A6DE-94A86534B5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2475" y="514350"/>
            <a:ext cx="0" cy="3130550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a-DK"/>
          </a:p>
        </p:txBody>
      </p:sp>
      <p:sp>
        <p:nvSpPr>
          <p:cNvPr id="584714" name="Line 10">
            <a:extLst>
              <a:ext uri="{FF2B5EF4-FFF2-40B4-BE49-F238E27FC236}">
                <a16:creationId xmlns:a16="http://schemas.microsoft.com/office/drawing/2014/main" id="{57EDBD2B-F721-4584-4DF8-408371F74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17738" y="509588"/>
            <a:ext cx="0" cy="3130550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a-DK"/>
          </a:p>
        </p:txBody>
      </p:sp>
      <p:sp>
        <p:nvSpPr>
          <p:cNvPr id="584715" name="Line 11">
            <a:extLst>
              <a:ext uri="{FF2B5EF4-FFF2-40B4-BE49-F238E27FC236}">
                <a16:creationId xmlns:a16="http://schemas.microsoft.com/office/drawing/2014/main" id="{357D33EE-8768-55B1-07D3-9C3931C8C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3938" y="528638"/>
            <a:ext cx="0" cy="3130550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da-DK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4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4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84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84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84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08" grpId="0"/>
      <p:bldP spid="584709" grpId="0"/>
      <p:bldP spid="5847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9F4E65A-BAE9-5DAB-D4AE-473A37928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92850"/>
            <a:ext cx="7380288" cy="4397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8195" name="Text Box 8">
            <a:extLst>
              <a:ext uri="{FF2B5EF4-FFF2-40B4-BE49-F238E27FC236}">
                <a16:creationId xmlns:a16="http://schemas.microsoft.com/office/drawing/2014/main" id="{94733F46-3685-AFA7-CC11-A9346F155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349500"/>
            <a:ext cx="6424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196" name="Billede 1">
            <a:extLst>
              <a:ext uri="{FF2B5EF4-FFF2-40B4-BE49-F238E27FC236}">
                <a16:creationId xmlns:a16="http://schemas.microsoft.com/office/drawing/2014/main" id="{FAABF392-2426-A3B1-8EB0-245756FD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6" r="14043"/>
          <a:stretch>
            <a:fillRect/>
          </a:stretch>
        </p:blipFill>
        <p:spPr bwMode="auto">
          <a:xfrm>
            <a:off x="1909763" y="2992438"/>
            <a:ext cx="5538787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Billede 2">
            <a:extLst>
              <a:ext uri="{FF2B5EF4-FFF2-40B4-BE49-F238E27FC236}">
                <a16:creationId xmlns:a16="http://schemas.microsoft.com/office/drawing/2014/main" id="{9D942C1F-68F6-AA98-708D-DE1D1DB53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19538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127">
            <a:extLst>
              <a:ext uri="{FF2B5EF4-FFF2-40B4-BE49-F238E27FC236}">
                <a16:creationId xmlns:a16="http://schemas.microsoft.com/office/drawing/2014/main" id="{7332A85E-2ACF-3347-5FF7-B3C44823951E}"/>
              </a:ext>
            </a:extLst>
          </p:cNvPr>
          <p:cNvSpPr txBox="1">
            <a:spLocks noChangeArrowheads="1"/>
          </p:cNvSpPr>
          <p:nvPr/>
        </p:nvSpPr>
        <p:spPr bwMode="auto">
          <a:xfrm rot="-1488603">
            <a:off x="4470400" y="617538"/>
            <a:ext cx="18780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40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CSRD</a:t>
            </a:r>
          </a:p>
          <a:p>
            <a:pPr>
              <a:spcBef>
                <a:spcPct val="50000"/>
              </a:spcBef>
            </a:pPr>
            <a:endParaRPr lang="en-US" altLang="da-DK" sz="4000" b="1">
              <a:solidFill>
                <a:srgbClr val="859835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199" name="TextBox 127">
            <a:extLst>
              <a:ext uri="{FF2B5EF4-FFF2-40B4-BE49-F238E27FC236}">
                <a16:creationId xmlns:a16="http://schemas.microsoft.com/office/drawing/2014/main" id="{242CB0D2-4E3C-1A4B-961F-6E27F57727A3}"/>
              </a:ext>
            </a:extLst>
          </p:cNvPr>
          <p:cNvSpPr txBox="1">
            <a:spLocks noChangeArrowheads="1"/>
          </p:cNvSpPr>
          <p:nvPr/>
        </p:nvSpPr>
        <p:spPr bwMode="auto">
          <a:xfrm rot="1535274">
            <a:off x="5473700" y="1752600"/>
            <a:ext cx="159226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40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ESG</a:t>
            </a:r>
          </a:p>
          <a:p>
            <a:pPr>
              <a:spcBef>
                <a:spcPct val="50000"/>
              </a:spcBef>
            </a:pPr>
            <a:endParaRPr lang="en-US" altLang="da-DK" sz="4000" b="1">
              <a:solidFill>
                <a:srgbClr val="859835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200" name="TextBox 127">
            <a:extLst>
              <a:ext uri="{FF2B5EF4-FFF2-40B4-BE49-F238E27FC236}">
                <a16:creationId xmlns:a16="http://schemas.microsoft.com/office/drawing/2014/main" id="{E60F5CFB-2B5F-C33C-E975-434C79F8DB33}"/>
              </a:ext>
            </a:extLst>
          </p:cNvPr>
          <p:cNvSpPr txBox="1">
            <a:spLocks noChangeArrowheads="1"/>
          </p:cNvSpPr>
          <p:nvPr/>
        </p:nvSpPr>
        <p:spPr bwMode="auto">
          <a:xfrm rot="-1281318">
            <a:off x="346075" y="4111625"/>
            <a:ext cx="28956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0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12 kg CO2e</a:t>
            </a:r>
          </a:p>
          <a:p>
            <a:pPr>
              <a:spcBef>
                <a:spcPct val="50000"/>
              </a:spcBef>
            </a:pPr>
            <a:r>
              <a:rPr lang="en-US" altLang="da-DK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10,5 (2025)</a:t>
            </a:r>
          </a:p>
          <a:p>
            <a:pPr>
              <a:spcBef>
                <a:spcPct val="50000"/>
              </a:spcBef>
            </a:pPr>
            <a:r>
              <a:rPr lang="en-US" altLang="da-DK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9,0 (2027)</a:t>
            </a:r>
          </a:p>
          <a:p>
            <a:pPr>
              <a:spcBef>
                <a:spcPct val="50000"/>
              </a:spcBef>
            </a:pPr>
            <a:r>
              <a:rPr lang="en-US" altLang="da-DK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7,5 (2029)</a:t>
            </a:r>
          </a:p>
          <a:p>
            <a:pPr>
              <a:spcBef>
                <a:spcPct val="50000"/>
              </a:spcBef>
            </a:pPr>
            <a:endParaRPr lang="en-US" altLang="da-DK" sz="2000" b="1">
              <a:solidFill>
                <a:srgbClr val="859835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07A932C-FFAE-7A9F-7194-1753D9F9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3494088"/>
            <a:ext cx="4770437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Box 127">
            <a:extLst>
              <a:ext uri="{FF2B5EF4-FFF2-40B4-BE49-F238E27FC236}">
                <a16:creationId xmlns:a16="http://schemas.microsoft.com/office/drawing/2014/main" id="{2556A5A7-351D-0AE2-82E5-F7F80B002B71}"/>
              </a:ext>
            </a:extLst>
          </p:cNvPr>
          <p:cNvSpPr txBox="1">
            <a:spLocks noChangeArrowheads="1"/>
          </p:cNvSpPr>
          <p:nvPr/>
        </p:nvSpPr>
        <p:spPr bwMode="auto">
          <a:xfrm rot="1535274">
            <a:off x="557213" y="6284913"/>
            <a:ext cx="15922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4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LCA</a:t>
            </a:r>
          </a:p>
          <a:p>
            <a:pPr>
              <a:spcBef>
                <a:spcPct val="50000"/>
              </a:spcBef>
            </a:pPr>
            <a:endParaRPr lang="en-US" altLang="da-DK" sz="2400" b="1">
              <a:solidFill>
                <a:srgbClr val="859835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203" name="TextBox 127">
            <a:extLst>
              <a:ext uri="{FF2B5EF4-FFF2-40B4-BE49-F238E27FC236}">
                <a16:creationId xmlns:a16="http://schemas.microsoft.com/office/drawing/2014/main" id="{5D677805-83A4-510A-63F3-5A8229A2E78C}"/>
              </a:ext>
            </a:extLst>
          </p:cNvPr>
          <p:cNvSpPr txBox="1">
            <a:spLocks noChangeArrowheads="1"/>
          </p:cNvSpPr>
          <p:nvPr/>
        </p:nvSpPr>
        <p:spPr bwMode="auto">
          <a:xfrm rot="1535274">
            <a:off x="120650" y="3819525"/>
            <a:ext cx="15922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4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EPD</a:t>
            </a:r>
          </a:p>
          <a:p>
            <a:pPr>
              <a:spcBef>
                <a:spcPct val="50000"/>
              </a:spcBef>
            </a:pPr>
            <a:endParaRPr lang="en-US" altLang="da-DK" sz="2400" b="1">
              <a:solidFill>
                <a:srgbClr val="859835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DA5090D-B853-CA99-2DD2-1A01B90E68E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Individuality </a:t>
            </a:r>
          </a:p>
        </p:txBody>
      </p:sp>
      <p:pic>
        <p:nvPicPr>
          <p:cNvPr id="41987" name="Picture 3" descr="curlyTeddy_1600">
            <a:extLst>
              <a:ext uri="{FF2B5EF4-FFF2-40B4-BE49-F238E27FC236}">
                <a16:creationId xmlns:a16="http://schemas.microsoft.com/office/drawing/2014/main" id="{1E351840-CCAF-3486-2953-59F577387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42863"/>
            <a:ext cx="9282113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1C1CD0E-7E57-9978-D02F-E93B672AA9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94400" y="5094288"/>
            <a:ext cx="4730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1" tIns="47864" rIns="95731" bIns="47864">
            <a:spAutoFit/>
          </a:bodyPr>
          <a:lstStyle>
            <a:lvl1pPr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ctr"/>
            <a:r>
              <a:rPr lang="en-GB" altLang="da-DK" sz="2500" b="1">
                <a:solidFill>
                  <a:srgbClr val="000066"/>
                </a:solidFill>
                <a:latin typeface="Arial" panose="020B0604020202020204" pitchFamily="34" charset="0"/>
              </a:rPr>
              <a:t>Future Market</a:t>
            </a:r>
            <a:endParaRPr lang="en-US" altLang="da-DK" sz="25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44035" name="Picture 3" descr="P7020047">
            <a:extLst>
              <a:ext uri="{FF2B5EF4-FFF2-40B4-BE49-F238E27FC236}">
                <a16:creationId xmlns:a16="http://schemas.microsoft.com/office/drawing/2014/main" id="{2A8E4E87-AC62-2AFA-C6AC-71883EC5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5300" y="0"/>
            <a:ext cx="92170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7E8DA9A4-04B6-5D64-AE60-D61952E4EFC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94400" y="5094288"/>
            <a:ext cx="4730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1" tIns="47864" rIns="95731" bIns="47864">
            <a:spAutoFit/>
          </a:bodyPr>
          <a:lstStyle>
            <a:lvl1pPr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ctr"/>
            <a:r>
              <a:rPr lang="en-GB" altLang="da-DK" sz="2500" b="1">
                <a:solidFill>
                  <a:srgbClr val="000066"/>
                </a:solidFill>
                <a:latin typeface="Arial" panose="020B0604020202020204" pitchFamily="34" charset="0"/>
              </a:rPr>
              <a:t>Future Market</a:t>
            </a:r>
            <a:endParaRPr lang="en-US" altLang="da-DK" sz="25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46083" name="Picture 3" descr="PB123378">
            <a:extLst>
              <a:ext uri="{FF2B5EF4-FFF2-40B4-BE49-F238E27FC236}">
                <a16:creationId xmlns:a16="http://schemas.microsoft.com/office/drawing/2014/main" id="{3216548A-3A70-65E3-BA92-D02696CE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775" y="-611188"/>
            <a:ext cx="10225088" cy="766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2349144C-B02E-5224-B7B4-E1A07C759D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94400" y="5094288"/>
            <a:ext cx="4730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1" tIns="47864" rIns="95731" bIns="47864">
            <a:spAutoFit/>
          </a:bodyPr>
          <a:lstStyle>
            <a:lvl1pPr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ctr"/>
            <a:r>
              <a:rPr lang="en-GB" altLang="da-DK" sz="2500" b="1">
                <a:solidFill>
                  <a:srgbClr val="000066"/>
                </a:solidFill>
                <a:latin typeface="Arial" panose="020B0604020202020204" pitchFamily="34" charset="0"/>
              </a:rPr>
              <a:t>Future Market</a:t>
            </a:r>
            <a:endParaRPr lang="en-US" altLang="da-DK" sz="25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48131" name="Picture 3" descr="PB123385">
            <a:extLst>
              <a:ext uri="{FF2B5EF4-FFF2-40B4-BE49-F238E27FC236}">
                <a16:creationId xmlns:a16="http://schemas.microsoft.com/office/drawing/2014/main" id="{A51307A7-8295-4F7B-921F-EF8F697F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574800"/>
            <a:ext cx="5332413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ller Tryk 1">
            <a:extLst>
              <a:ext uri="{FF2B5EF4-FFF2-40B4-BE49-F238E27FC236}">
                <a16:creationId xmlns:a16="http://schemas.microsoft.com/office/drawing/2014/main" id="{2881F92E-F43D-78E3-24F8-D8F53623C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7458075" cy="73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AE06562-6021-337F-A619-42B47700D47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Individuality </a:t>
            </a:r>
          </a:p>
        </p:txBody>
      </p:sp>
      <p:pic>
        <p:nvPicPr>
          <p:cNvPr id="51203" name="Picture 3">
            <a:extLst>
              <a:ext uri="{FF2B5EF4-FFF2-40B4-BE49-F238E27FC236}">
                <a16:creationId xmlns:a16="http://schemas.microsoft.com/office/drawing/2014/main" id="{E513560A-CC06-808A-FEB9-40A84BAD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-85725"/>
            <a:ext cx="2430463" cy="708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800px-Jfkairport">
            <a:extLst>
              <a:ext uri="{FF2B5EF4-FFF2-40B4-BE49-F238E27FC236}">
                <a16:creationId xmlns:a16="http://schemas.microsoft.com/office/drawing/2014/main" id="{747F6ABD-6B88-9D16-1088-C9D489B7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id_twa_ny_mce_001_00A">
            <a:extLst>
              <a:ext uri="{FF2B5EF4-FFF2-40B4-BE49-F238E27FC236}">
                <a16:creationId xmlns:a16="http://schemas.microsoft.com/office/drawing/2014/main" id="{E7987234-0223-E6B4-A752-EAD9A8FF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75" y="2281238"/>
            <a:ext cx="71437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cid_1017980176_TWA_Terminal_JFK3">
            <a:extLst>
              <a:ext uri="{FF2B5EF4-FFF2-40B4-BE49-F238E27FC236}">
                <a16:creationId xmlns:a16="http://schemas.microsoft.com/office/drawing/2014/main" id="{292E1B6B-D409-FC79-D6A0-3C3D0DA3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-947738"/>
            <a:ext cx="5986462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4">
            <a:extLst>
              <a:ext uri="{FF2B5EF4-FFF2-40B4-BE49-F238E27FC236}">
                <a16:creationId xmlns:a16="http://schemas.microsoft.com/office/drawing/2014/main" id="{6FDD5309-7CE0-DB6E-67DD-B35CFCBE8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714625"/>
            <a:ext cx="1828800" cy="41433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id_twa_ny_mce_115_14">
            <a:extLst>
              <a:ext uri="{FF2B5EF4-FFF2-40B4-BE49-F238E27FC236}">
                <a16:creationId xmlns:a16="http://schemas.microsoft.com/office/drawing/2014/main" id="{2163BB64-D852-8BCB-9E2A-E1BB576F9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7013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cid_twa_ny_mce_112_11">
            <a:extLst>
              <a:ext uri="{FF2B5EF4-FFF2-40B4-BE49-F238E27FC236}">
                <a16:creationId xmlns:a16="http://schemas.microsoft.com/office/drawing/2014/main" id="{889EFCFB-5AE2-7EDE-FD29-CB894147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2916238"/>
            <a:ext cx="6242050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>
            <a:extLst>
              <a:ext uri="{FF2B5EF4-FFF2-40B4-BE49-F238E27FC236}">
                <a16:creationId xmlns:a16="http://schemas.microsoft.com/office/drawing/2014/main" id="{22230898-E31B-2EAB-0AE9-BA16E6F3F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0"/>
            <a:ext cx="3860800" cy="29178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pic>
        <p:nvPicPr>
          <p:cNvPr id="57349" name="Picture 5" descr="16terminal600_1">
            <a:extLst>
              <a:ext uri="{FF2B5EF4-FFF2-40B4-BE49-F238E27FC236}">
                <a16:creationId xmlns:a16="http://schemas.microsoft.com/office/drawing/2014/main" id="{605D9CDB-C050-EA39-CB4E-F2FF4BC8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609600"/>
            <a:ext cx="34210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kuwaitparl1">
            <a:extLst>
              <a:ext uri="{FF2B5EF4-FFF2-40B4-BE49-F238E27FC236}">
                <a16:creationId xmlns:a16="http://schemas.microsoft.com/office/drawing/2014/main" id="{C60FF3C5-E7A9-5200-4E01-6F59E202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725"/>
            <a:ext cx="7443788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>
            <a:extLst>
              <a:ext uri="{FF2B5EF4-FFF2-40B4-BE49-F238E27FC236}">
                <a16:creationId xmlns:a16="http://schemas.microsoft.com/office/drawing/2014/main" id="{65F3F920-0698-6780-CFD2-8C9C18F58E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02325" y="3860801"/>
            <a:ext cx="473233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1800" b="1">
                <a:solidFill>
                  <a:srgbClr val="000066"/>
                </a:solidFill>
                <a:latin typeface="Arial" panose="020B0604020202020204" pitchFamily="34" charset="0"/>
              </a:rPr>
              <a:t>National Assembly, Kuwait </a:t>
            </a:r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188DCB83-5B91-300B-86EA-FC0A062F1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00" y="44450"/>
            <a:ext cx="463073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46" tIns="32624" rIns="65246" bIns="32624">
            <a:spAutoFit/>
          </a:bodyPr>
          <a:lstStyle>
            <a:lvl1pPr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5675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GB" altLang="da-DK" sz="200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rgbClr val="FFC000"/>
                </a:solidFill>
                <a:latin typeface="Arial" panose="020B0604020202020204" pitchFamily="34" charset="0"/>
              </a:rPr>
              <a:t>AESTHETICS </a:t>
            </a:r>
          </a:p>
          <a:p>
            <a:pPr>
              <a:spcBef>
                <a:spcPct val="50000"/>
              </a:spcBef>
            </a:pPr>
            <a:r>
              <a:rPr lang="en-GB" altLang="da-DK" sz="2000">
                <a:solidFill>
                  <a:srgbClr val="FFC000"/>
                </a:solidFill>
                <a:latin typeface="Arial" panose="020B0604020202020204" pitchFamily="34" charset="0"/>
              </a:rPr>
              <a:t>FUNCTION</a:t>
            </a:r>
          </a:p>
          <a:p>
            <a:pPr>
              <a:spcBef>
                <a:spcPct val="50000"/>
              </a:spcBef>
            </a:pPr>
            <a:endParaRPr lang="en-GB" altLang="da-DK" sz="200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da-DK" sz="2000">
              <a:solidFill>
                <a:srgbClr val="FFC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A7F6AC57-DF27-8990-652B-A544AE330008}"/>
              </a:ext>
            </a:extLst>
          </p:cNvPr>
          <p:cNvSpPr/>
          <p:nvPr/>
        </p:nvSpPr>
        <p:spPr>
          <a:xfrm>
            <a:off x="8104188" y="1165225"/>
            <a:ext cx="1039812" cy="1168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3000">
                <a:schemeClr val="bg1">
                  <a:lumMod val="95000"/>
                  <a:alpha val="0"/>
                </a:schemeClr>
              </a:gs>
              <a:gs pos="61000">
                <a:schemeClr val="bg1">
                  <a:lumMod val="95000"/>
                  <a:alpha val="50000"/>
                </a:schemeClr>
              </a:gs>
              <a:gs pos="90000">
                <a:schemeClr val="bg1">
                  <a:lumMod val="8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219" name="Billede 7">
            <a:extLst>
              <a:ext uri="{FF2B5EF4-FFF2-40B4-BE49-F238E27FC236}">
                <a16:creationId xmlns:a16="http://schemas.microsoft.com/office/drawing/2014/main" id="{8F5468FB-772E-BF79-4922-288AE2717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27200"/>
            <a:ext cx="7989888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Billede 10">
            <a:extLst>
              <a:ext uri="{FF2B5EF4-FFF2-40B4-BE49-F238E27FC236}">
                <a16:creationId xmlns:a16="http://schemas.microsoft.com/office/drawing/2014/main" id="{108F0B75-3EED-C65A-E158-406FF1E9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1803400"/>
            <a:ext cx="2090738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296BF595-73E4-888F-C901-A01C3FAB3B97}"/>
              </a:ext>
            </a:extLst>
          </p:cNvPr>
          <p:cNvSpPr/>
          <p:nvPr/>
        </p:nvSpPr>
        <p:spPr>
          <a:xfrm>
            <a:off x="5102225" y="2446338"/>
            <a:ext cx="561975" cy="3279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DB07D8-352E-0A3F-3E57-9F8C530D2619}"/>
              </a:ext>
            </a:extLst>
          </p:cNvPr>
          <p:cNvSpPr/>
          <p:nvPr/>
        </p:nvSpPr>
        <p:spPr>
          <a:xfrm>
            <a:off x="4959350" y="3900488"/>
            <a:ext cx="2809875" cy="301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D528459-4797-4A47-B1C9-622DB2066D40}"/>
              </a:ext>
            </a:extLst>
          </p:cNvPr>
          <p:cNvSpPr/>
          <p:nvPr/>
        </p:nvSpPr>
        <p:spPr>
          <a:xfrm>
            <a:off x="4959350" y="5014913"/>
            <a:ext cx="2809875" cy="3032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sz="135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EA12DFB-1AF6-FE89-EAE3-E47A207DC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3" y="1427163"/>
            <a:ext cx="6548437" cy="403225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lIns="68560" tIns="34280" rIns="68560" bIns="34280"/>
          <a:lstStyle/>
          <a:p>
            <a:pPr defTabSz="685800">
              <a:spcBef>
                <a:spcPct val="50000"/>
              </a:spcBef>
              <a:defRPr/>
            </a:pPr>
            <a:r>
              <a:rPr lang="da-DK" sz="1800" b="1" dirty="0">
                <a:solidFill>
                  <a:prstClr val="black"/>
                </a:solidFill>
                <a:latin typeface="Arial" pitchFamily="34" charset="0"/>
              </a:rPr>
              <a:t>Vedtaget grænse pr. 01.07.2025</a:t>
            </a:r>
          </a:p>
          <a:p>
            <a:pPr defTabSz="685800">
              <a:spcBef>
                <a:spcPct val="50000"/>
              </a:spcBef>
              <a:defRPr/>
            </a:pPr>
            <a:endParaRPr lang="da-DK" sz="45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CF51B725-A8EE-D688-9C0D-A92A2D336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5894388"/>
            <a:ext cx="1539875" cy="574675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0" tIns="34280" rIns="68560" bIns="34280" anchor="ctr"/>
          <a:lstStyle/>
          <a:p>
            <a:pPr defTabSz="685800">
              <a:spcBef>
                <a:spcPct val="50000"/>
              </a:spcBef>
              <a:defRPr/>
            </a:pPr>
            <a:r>
              <a:rPr lang="en-US" sz="1350" dirty="0">
                <a:solidFill>
                  <a:srgbClr val="0070C0"/>
                </a:solidFill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0" name="Picture 2" descr="utzon-kuwait-pritzker02">
            <a:extLst>
              <a:ext uri="{FF2B5EF4-FFF2-40B4-BE49-F238E27FC236}">
                <a16:creationId xmlns:a16="http://schemas.microsoft.com/office/drawing/2014/main" id="{748C4B7C-F1D6-4FBD-C133-F9F8B57C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1535113"/>
            <a:ext cx="358140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utzon-kuwait-pritzker03">
            <a:extLst>
              <a:ext uri="{FF2B5EF4-FFF2-40B4-BE49-F238E27FC236}">
                <a16:creationId xmlns:a16="http://schemas.microsoft.com/office/drawing/2014/main" id="{1AAB8D4E-3337-5E18-4D43-CD9649F6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535113"/>
            <a:ext cx="3405188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4">
            <a:extLst>
              <a:ext uri="{FF2B5EF4-FFF2-40B4-BE49-F238E27FC236}">
                <a16:creationId xmlns:a16="http://schemas.microsoft.com/office/drawing/2014/main" id="{9E58F1F6-0665-8876-AEEA-A012EA40E5A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02325" y="3860801"/>
            <a:ext cx="473233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1800" b="1">
                <a:solidFill>
                  <a:srgbClr val="000066"/>
                </a:solidFill>
                <a:latin typeface="Arial" panose="020B0604020202020204" pitchFamily="34" charset="0"/>
              </a:rPr>
              <a:t>National Assembly, Kuwait 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1147792570">
            <a:extLst>
              <a:ext uri="{FF2B5EF4-FFF2-40B4-BE49-F238E27FC236}">
                <a16:creationId xmlns:a16="http://schemas.microsoft.com/office/drawing/2014/main" id="{52B61052-DDC5-2E70-BC05-CF3A485B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613"/>
            <a:ext cx="74152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>
            <a:extLst>
              <a:ext uri="{FF2B5EF4-FFF2-40B4-BE49-F238E27FC236}">
                <a16:creationId xmlns:a16="http://schemas.microsoft.com/office/drawing/2014/main" id="{C3481515-8B40-4891-8BC8-A6FEB27FB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1363663" cy="1001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D5A03A26-1705-7C40-B763-399F290A9AB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Utzon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concourse-1">
            <a:extLst>
              <a:ext uri="{FF2B5EF4-FFF2-40B4-BE49-F238E27FC236}">
                <a16:creationId xmlns:a16="http://schemas.microsoft.com/office/drawing/2014/main" id="{395E12AF-3818-D2CC-CFC2-596A2119A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954213"/>
            <a:ext cx="5737225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4">
            <a:extLst>
              <a:ext uri="{FF2B5EF4-FFF2-40B4-BE49-F238E27FC236}">
                <a16:creationId xmlns:a16="http://schemas.microsoft.com/office/drawing/2014/main" id="{D354CCA9-E0D3-7785-D738-319ECBF8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1243013"/>
            <a:ext cx="5737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1800">
                <a:solidFill>
                  <a:schemeClr val="bg1"/>
                </a:solidFill>
              </a:rPr>
              <a:t>T H E  C O N C O U R S E   B E A 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8D3EACD-F671-39C1-F5A2-E18D163C2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5825"/>
            <a:ext cx="1363663" cy="1001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pic>
        <p:nvPicPr>
          <p:cNvPr id="67587" name="Picture 3" descr="concourse-2">
            <a:extLst>
              <a:ext uri="{FF2B5EF4-FFF2-40B4-BE49-F238E27FC236}">
                <a16:creationId xmlns:a16="http://schemas.microsoft.com/office/drawing/2014/main" id="{A7F7EF61-593B-8BBE-86C0-BB82BA6A1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71">
            <a:off x="614363" y="2447925"/>
            <a:ext cx="624840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19A56F44-65E8-A7D7-16E2-852CE839C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" y="1414463"/>
            <a:ext cx="5737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1800">
                <a:solidFill>
                  <a:schemeClr val="bg1"/>
                </a:solidFill>
              </a:rPr>
              <a:t>T H E  C O N C O U R S E   B E A M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5A20DC24-BAFD-80C0-3344-A7C407A74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4311650"/>
            <a:ext cx="11223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">
            <a:extLst>
              <a:ext uri="{FF2B5EF4-FFF2-40B4-BE49-F238E27FC236}">
                <a16:creationId xmlns:a16="http://schemas.microsoft.com/office/drawing/2014/main" id="{F6631579-862D-5FB6-F580-31831310187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8363"/>
            <a:ext cx="6934200" cy="1562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12">
            <a:extLst>
              <a:ext uri="{FF2B5EF4-FFF2-40B4-BE49-F238E27FC236}">
                <a16:creationId xmlns:a16="http://schemas.microsoft.com/office/drawing/2014/main" id="{A1458FA1-6585-D228-BE19-7AEC04F8C91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950"/>
            <a:ext cx="6934200" cy="2990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9" name="Picture 15">
            <a:extLst>
              <a:ext uri="{FF2B5EF4-FFF2-40B4-BE49-F238E27FC236}">
                <a16:creationId xmlns:a16="http://schemas.microsoft.com/office/drawing/2014/main" id="{1C105F7E-FCC9-2E9E-5D8B-3714CD7424E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488" y="1377950"/>
            <a:ext cx="8580438" cy="4894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25">
            <a:extLst>
              <a:ext uri="{FF2B5EF4-FFF2-40B4-BE49-F238E27FC236}">
                <a16:creationId xmlns:a16="http://schemas.microsoft.com/office/drawing/2014/main" id="{46591A3D-AFFB-EA7F-4307-6743567FF39D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Structural Concrete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>
            <a:extLst>
              <a:ext uri="{FF2B5EF4-FFF2-40B4-BE49-F238E27FC236}">
                <a16:creationId xmlns:a16="http://schemas.microsoft.com/office/drawing/2014/main" id="{BCDA69B3-7928-9750-3C25-FE82E89C6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349500"/>
            <a:ext cx="6424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0659" name="Text Box 8">
            <a:extLst>
              <a:ext uri="{FF2B5EF4-FFF2-40B4-BE49-F238E27FC236}">
                <a16:creationId xmlns:a16="http://schemas.microsoft.com/office/drawing/2014/main" id="{8E281CD9-73AF-B6F3-66C2-9D1DCF6E7B4B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Patina ?</a:t>
            </a:r>
          </a:p>
        </p:txBody>
      </p:sp>
      <p:pic>
        <p:nvPicPr>
          <p:cNvPr id="70660" name="Picture 9" descr="PA180133">
            <a:extLst>
              <a:ext uri="{FF2B5EF4-FFF2-40B4-BE49-F238E27FC236}">
                <a16:creationId xmlns:a16="http://schemas.microsoft.com/office/drawing/2014/main" id="{AE782418-1A2D-2DCD-EB80-3BBCFEAB4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38" y="-2276475"/>
            <a:ext cx="7721601" cy="1029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9211086">
            <a:extLst>
              <a:ext uri="{FF2B5EF4-FFF2-40B4-BE49-F238E27FC236}">
                <a16:creationId xmlns:a16="http://schemas.microsoft.com/office/drawing/2014/main" id="{6B57A2A3-6B6A-B639-5F8F-A408F3BF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0738" y="-26988"/>
            <a:ext cx="9534526" cy="715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>
            <a:extLst>
              <a:ext uri="{FF2B5EF4-FFF2-40B4-BE49-F238E27FC236}">
                <a16:creationId xmlns:a16="http://schemas.microsoft.com/office/drawing/2014/main" id="{B4EA1999-8FA3-7623-693A-CCB39914B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349500"/>
            <a:ext cx="6424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82" tIns="47891" rIns="95782" bIns="47891">
            <a:spAutoFit/>
          </a:bodyPr>
          <a:lstStyle>
            <a:lvl1pPr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95726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da-DK" sz="2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65F5F438-402B-FAFE-4F69-163E1C0EF9C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Patina ?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>
            <a:extLst>
              <a:ext uri="{FF2B5EF4-FFF2-40B4-BE49-F238E27FC236}">
                <a16:creationId xmlns:a16="http://schemas.microsoft.com/office/drawing/2014/main" id="{E3A7441E-053E-CAA5-0247-29644A59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1588"/>
            <a:ext cx="1692275" cy="6875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72707" name="Text Box 5">
            <a:extLst>
              <a:ext uri="{FF2B5EF4-FFF2-40B4-BE49-F238E27FC236}">
                <a16:creationId xmlns:a16="http://schemas.microsoft.com/office/drawing/2014/main" id="{B5041B2E-96B1-9A04-9967-3B3C039C19A2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162800" y="5113338"/>
            <a:ext cx="2211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Patina ?</a:t>
            </a:r>
          </a:p>
        </p:txBody>
      </p:sp>
      <p:pic>
        <p:nvPicPr>
          <p:cNvPr id="72708" name="Picture 7" descr="P1010103">
            <a:extLst>
              <a:ext uri="{FF2B5EF4-FFF2-40B4-BE49-F238E27FC236}">
                <a16:creationId xmlns:a16="http://schemas.microsoft.com/office/drawing/2014/main" id="{8CDC545F-C691-60DD-4E05-129BFFB8A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2763"/>
            <a:ext cx="7451725" cy="993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Billede 1" descr="Et billede, der indeholder tekst, Font/skrifttype, typografi, Grafik&#10;&#10;Automatisk genereret beskrivelse">
            <a:extLst>
              <a:ext uri="{FF2B5EF4-FFF2-40B4-BE49-F238E27FC236}">
                <a16:creationId xmlns:a16="http://schemas.microsoft.com/office/drawing/2014/main" id="{95BA2B6F-C47A-557B-33AB-780C79C8E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3988"/>
            <a:ext cx="12160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FDD5CEA2-2F0A-DF8C-F09A-2062D3070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1588"/>
            <a:ext cx="1692275" cy="6875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73731" name="Text Box 4">
            <a:extLst>
              <a:ext uri="{FF2B5EF4-FFF2-40B4-BE49-F238E27FC236}">
                <a16:creationId xmlns:a16="http://schemas.microsoft.com/office/drawing/2014/main" id="{D400357D-B902-DAE7-72BE-79FB3AF131B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Patina as a Discipline</a:t>
            </a:r>
          </a:p>
        </p:txBody>
      </p:sp>
      <p:pic>
        <p:nvPicPr>
          <p:cNvPr id="73732" name="Picture 5" descr="CF Hansen">
            <a:extLst>
              <a:ext uri="{FF2B5EF4-FFF2-40B4-BE49-F238E27FC236}">
                <a16:creationId xmlns:a16="http://schemas.microsoft.com/office/drawing/2014/main" id="{E4AD103B-7DDB-28B6-4D81-97F0D93A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0"/>
            <a:ext cx="439578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Billede 1" descr="Et billede, der indeholder tekst, Font/skrifttype, typografi, Grafik&#10;&#10;Automatisk genereret beskrivelse">
            <a:extLst>
              <a:ext uri="{FF2B5EF4-FFF2-40B4-BE49-F238E27FC236}">
                <a16:creationId xmlns:a16="http://schemas.microsoft.com/office/drawing/2014/main" id="{B972D9AD-FB71-1268-8FED-33E978AA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3988"/>
            <a:ext cx="12160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P1010059">
            <a:extLst>
              <a:ext uri="{FF2B5EF4-FFF2-40B4-BE49-F238E27FC236}">
                <a16:creationId xmlns:a16="http://schemas.microsoft.com/office/drawing/2014/main" id="{D220077D-B1A0-6666-B1E5-4C28BEE2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227138"/>
            <a:ext cx="6407150" cy="48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id="{D8FF8186-C895-2E2B-9778-DE654F711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8" y="5419725"/>
            <a:ext cx="1539875" cy="574675"/>
          </a:xfrm>
          <a:prstGeom prst="homePlate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0" tIns="34280" rIns="68560" bIns="34280" anchor="ctr"/>
          <a:lstStyle>
            <a:lvl1pPr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da-DK" sz="1200">
                <a:solidFill>
                  <a:srgbClr val="000000"/>
                </a:solidFill>
                <a:latin typeface="Arial" panose="020B0604020202020204" pitchFamily="34" charset="0"/>
              </a:rPr>
              <a:t>   24.03.2025 </a:t>
            </a:r>
          </a:p>
        </p:txBody>
      </p:sp>
      <p:sp>
        <p:nvSpPr>
          <p:cNvPr id="25" name="AutoShape 2">
            <a:extLst>
              <a:ext uri="{FF2B5EF4-FFF2-40B4-BE49-F238E27FC236}">
                <a16:creationId xmlns:a16="http://schemas.microsoft.com/office/drawing/2014/main" id="{DF5B1D67-BBA0-487E-633A-A0A410C1F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5434013"/>
            <a:ext cx="1539875" cy="573087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0" tIns="34280" rIns="68560" bIns="34280" anchor="ctr"/>
          <a:lstStyle/>
          <a:p>
            <a:pPr defTabSz="685800">
              <a:spcBef>
                <a:spcPct val="50000"/>
              </a:spcBef>
              <a:defRPr/>
            </a:pPr>
            <a:r>
              <a:rPr lang="en-US" sz="1350" dirty="0">
                <a:solidFill>
                  <a:srgbClr val="0070C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0244" name="Billede 25">
            <a:extLst>
              <a:ext uri="{FF2B5EF4-FFF2-40B4-BE49-F238E27FC236}">
                <a16:creationId xmlns:a16="http://schemas.microsoft.com/office/drawing/2014/main" id="{0702CE8C-87E7-F4CF-1F03-7C09DA076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4194175"/>
            <a:ext cx="4530726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Billede 30">
            <a:extLst>
              <a:ext uri="{FF2B5EF4-FFF2-40B4-BE49-F238E27FC236}">
                <a16:creationId xmlns:a16="http://schemas.microsoft.com/office/drawing/2014/main" id="{8D82A2DA-6A7E-F7C9-8673-64A0D1663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2552700"/>
            <a:ext cx="513873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Billede 6">
            <a:extLst>
              <a:ext uri="{FF2B5EF4-FFF2-40B4-BE49-F238E27FC236}">
                <a16:creationId xmlns:a16="http://schemas.microsoft.com/office/drawing/2014/main" id="{83054341-20FA-6863-AA37-852BC5EA4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17488"/>
            <a:ext cx="4033837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1010021">
            <a:extLst>
              <a:ext uri="{FF2B5EF4-FFF2-40B4-BE49-F238E27FC236}">
                <a16:creationId xmlns:a16="http://schemas.microsoft.com/office/drawing/2014/main" id="{9D02AFF4-61B2-72E4-6CAC-6B318075F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3813"/>
            <a:ext cx="7459663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ktangel 11">
            <a:extLst>
              <a:ext uri="{FF2B5EF4-FFF2-40B4-BE49-F238E27FC236}">
                <a16:creationId xmlns:a16="http://schemas.microsoft.com/office/drawing/2014/main" id="{B5527BF7-F91B-5C7F-CFDD-447FF9651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0"/>
            <a:ext cx="7459663" cy="7953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da-DK">
              <a:solidFill>
                <a:srgbClr val="000000"/>
              </a:solidFill>
            </a:endParaRPr>
          </a:p>
        </p:txBody>
      </p:sp>
      <p:sp>
        <p:nvSpPr>
          <p:cNvPr id="75780" name="Rektangel 12">
            <a:extLst>
              <a:ext uri="{FF2B5EF4-FFF2-40B4-BE49-F238E27FC236}">
                <a16:creationId xmlns:a16="http://schemas.microsoft.com/office/drawing/2014/main" id="{81AA3558-D8AE-03D8-B7D4-B16818D8E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3209925"/>
            <a:ext cx="7459663" cy="612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da-DK">
              <a:solidFill>
                <a:srgbClr val="000000"/>
              </a:solidFill>
            </a:endParaRPr>
          </a:p>
        </p:txBody>
      </p:sp>
      <p:pic>
        <p:nvPicPr>
          <p:cNvPr id="75781" name="Picture 4" descr="halm">
            <a:extLst>
              <a:ext uri="{FF2B5EF4-FFF2-40B4-BE49-F238E27FC236}">
                <a16:creationId xmlns:a16="http://schemas.microsoft.com/office/drawing/2014/main" id="{9373C8F3-C438-C4C2-FF48-168CC1235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565525"/>
            <a:ext cx="745966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P2190057">
            <a:extLst>
              <a:ext uri="{FF2B5EF4-FFF2-40B4-BE49-F238E27FC236}">
                <a16:creationId xmlns:a16="http://schemas.microsoft.com/office/drawing/2014/main" id="{D60D954E-8938-6A3F-0CBD-740BF4B7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338" y="1341438"/>
            <a:ext cx="7993063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87" name="Picture 3" descr="P2190059">
            <a:extLst>
              <a:ext uri="{FF2B5EF4-FFF2-40B4-BE49-F238E27FC236}">
                <a16:creationId xmlns:a16="http://schemas.microsoft.com/office/drawing/2014/main" id="{59121937-F930-94A3-E2A9-E4C3F33A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346700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 Box 4">
            <a:extLst>
              <a:ext uri="{FF2B5EF4-FFF2-40B4-BE49-F238E27FC236}">
                <a16:creationId xmlns:a16="http://schemas.microsoft.com/office/drawing/2014/main" id="{D359CA91-19ED-BCBA-BD89-00E6F33FFCFF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Precast Concrete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exteriør-lyon-1">
            <a:extLst>
              <a:ext uri="{FF2B5EF4-FFF2-40B4-BE49-F238E27FC236}">
                <a16:creationId xmlns:a16="http://schemas.microsoft.com/office/drawing/2014/main" id="{9F3BA74A-2267-D80C-C4EE-51FB46BC4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049338"/>
            <a:ext cx="74295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5">
            <a:extLst>
              <a:ext uri="{FF2B5EF4-FFF2-40B4-BE49-F238E27FC236}">
                <a16:creationId xmlns:a16="http://schemas.microsoft.com/office/drawing/2014/main" id="{EAEE182C-BE6D-F71E-CA2F-0A49B7D5EC1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ndvendig loftstruktur">
            <a:extLst>
              <a:ext uri="{FF2B5EF4-FFF2-40B4-BE49-F238E27FC236}">
                <a16:creationId xmlns:a16="http://schemas.microsoft.com/office/drawing/2014/main" id="{B185A8EB-5236-798C-3F21-5D9E8146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7451725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4">
            <a:extLst>
              <a:ext uri="{FF2B5EF4-FFF2-40B4-BE49-F238E27FC236}">
                <a16:creationId xmlns:a16="http://schemas.microsoft.com/office/drawing/2014/main" id="{61081EBA-9A15-EC41-E38C-990E7A081051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23694" y="34758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>
            <a:extLst>
              <a:ext uri="{FF2B5EF4-FFF2-40B4-BE49-F238E27FC236}">
                <a16:creationId xmlns:a16="http://schemas.microsoft.com/office/drawing/2014/main" id="{13AE28BF-50CB-2608-F300-3097276ABA9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  <p:pic>
        <p:nvPicPr>
          <p:cNvPr id="80899" name="Picture 4" descr="Calatrava-12">
            <a:extLst>
              <a:ext uri="{FF2B5EF4-FFF2-40B4-BE49-F238E27FC236}">
                <a16:creationId xmlns:a16="http://schemas.microsoft.com/office/drawing/2014/main" id="{6BAD5382-2D8E-EC0F-4A5B-008E370D9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744855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56ABB2AA-A3E8-9A88-67B1-476A1B9D2DB9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47507" y="3361531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  <p:pic>
        <p:nvPicPr>
          <p:cNvPr id="81923" name="Picture 6" descr="2-Diamanten4">
            <a:extLst>
              <a:ext uri="{FF2B5EF4-FFF2-40B4-BE49-F238E27FC236}">
                <a16:creationId xmlns:a16="http://schemas.microsoft.com/office/drawing/2014/main" id="{5F0326A3-BE91-CBE0-A7B4-C457D6DD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2519363"/>
            <a:ext cx="5449888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810358C5-E1AE-EE66-0B32-63DF03C17CD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  <p:pic>
        <p:nvPicPr>
          <p:cNvPr id="82947" name="Picture 5" descr="Rulletrappe">
            <a:extLst>
              <a:ext uri="{FF2B5EF4-FFF2-40B4-BE49-F238E27FC236}">
                <a16:creationId xmlns:a16="http://schemas.microsoft.com/office/drawing/2014/main" id="{714E189E-FA80-A628-D29D-48652000D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888" y="-25400"/>
            <a:ext cx="10358438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7">
            <a:extLst>
              <a:ext uri="{FF2B5EF4-FFF2-40B4-BE49-F238E27FC236}">
                <a16:creationId xmlns:a16="http://schemas.microsoft.com/office/drawing/2014/main" id="{1023C20E-80DF-9404-1D69-817554AF4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0"/>
            <a:ext cx="16986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82949" name="Text Box 8">
            <a:extLst>
              <a:ext uri="{FF2B5EF4-FFF2-40B4-BE49-F238E27FC236}">
                <a16:creationId xmlns:a16="http://schemas.microsoft.com/office/drawing/2014/main" id="{D0107CDD-AA34-230E-B053-3CE9E6B9AA9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49094" y="34123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  <p:pic>
        <p:nvPicPr>
          <p:cNvPr id="82950" name="Billede 1" descr="Et billede, der indeholder tekst, Font/skrifttype, typografi, Grafik&#10;&#10;Automatisk genereret beskrivelse">
            <a:extLst>
              <a:ext uri="{FF2B5EF4-FFF2-40B4-BE49-F238E27FC236}">
                <a16:creationId xmlns:a16="http://schemas.microsoft.com/office/drawing/2014/main" id="{CD0CFC3D-3759-2582-9817-35753AD0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153988"/>
            <a:ext cx="12160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1">
            <a:extLst>
              <a:ext uri="{FF2B5EF4-FFF2-40B4-BE49-F238E27FC236}">
                <a16:creationId xmlns:a16="http://schemas.microsoft.com/office/drawing/2014/main" id="{06AE8464-9759-2821-84EB-67C7CC94E4A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  <p:pic>
        <p:nvPicPr>
          <p:cNvPr id="83971" name="Picture 13" descr="P4073457">
            <a:extLst>
              <a:ext uri="{FF2B5EF4-FFF2-40B4-BE49-F238E27FC236}">
                <a16:creationId xmlns:a16="http://schemas.microsoft.com/office/drawing/2014/main" id="{1C019623-D5D6-10E8-5E9A-AFAC1BEDD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435100"/>
            <a:ext cx="7485063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103" name="Picture 15" descr="P4073449">
            <a:extLst>
              <a:ext uri="{FF2B5EF4-FFF2-40B4-BE49-F238E27FC236}">
                <a16:creationId xmlns:a16="http://schemas.microsoft.com/office/drawing/2014/main" id="{0834174C-4236-35B5-E3CC-77E1D3C9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50" y="1435100"/>
            <a:ext cx="8532813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104" name="Picture 16" descr="P4073450">
            <a:extLst>
              <a:ext uri="{FF2B5EF4-FFF2-40B4-BE49-F238E27FC236}">
                <a16:creationId xmlns:a16="http://schemas.microsoft.com/office/drawing/2014/main" id="{780FFB06-319C-364D-6972-B893E2FB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435100"/>
            <a:ext cx="4238625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102" name="Picture 14" descr="P4073454">
            <a:extLst>
              <a:ext uri="{FF2B5EF4-FFF2-40B4-BE49-F238E27FC236}">
                <a16:creationId xmlns:a16="http://schemas.microsoft.com/office/drawing/2014/main" id="{2E1FFAC9-42AF-09BD-F3C5-37A7E3053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1435100"/>
            <a:ext cx="7239000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105" name="Picture 17" descr="P4073453">
            <a:extLst>
              <a:ext uri="{FF2B5EF4-FFF2-40B4-BE49-F238E27FC236}">
                <a16:creationId xmlns:a16="http://schemas.microsoft.com/office/drawing/2014/main" id="{291C6D2A-B4DB-1D64-64C8-773FC78A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435100"/>
            <a:ext cx="94107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>
            <a:extLst>
              <a:ext uri="{FF2B5EF4-FFF2-40B4-BE49-F238E27FC236}">
                <a16:creationId xmlns:a16="http://schemas.microsoft.com/office/drawing/2014/main" id="{F41EA3D3-7740-D6E8-F76A-431515E7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973138"/>
            <a:ext cx="76850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2" name="Picture 6" descr="Bagsvær-1">
            <a:extLst>
              <a:ext uri="{FF2B5EF4-FFF2-40B4-BE49-F238E27FC236}">
                <a16:creationId xmlns:a16="http://schemas.microsoft.com/office/drawing/2014/main" id="{35E1192D-F32B-8920-BF7D-7DA088EDE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-490538"/>
            <a:ext cx="3059113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4">
            <a:extLst>
              <a:ext uri="{FF2B5EF4-FFF2-40B4-BE49-F238E27FC236}">
                <a16:creationId xmlns:a16="http://schemas.microsoft.com/office/drawing/2014/main" id="{F6A61CEA-5B2D-F006-010D-3A5E87A4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0038"/>
            <a:ext cx="64008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1" name="Picture 5">
            <a:extLst>
              <a:ext uri="{FF2B5EF4-FFF2-40B4-BE49-F238E27FC236}">
                <a16:creationId xmlns:a16="http://schemas.microsoft.com/office/drawing/2014/main" id="{E7052340-7FDE-ACA6-406B-6102F3086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74875"/>
            <a:ext cx="5694363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8">
            <a:extLst>
              <a:ext uri="{FF2B5EF4-FFF2-40B4-BE49-F238E27FC236}">
                <a16:creationId xmlns:a16="http://schemas.microsoft.com/office/drawing/2014/main" id="{0F1EB845-414B-C396-065E-405E374C0CF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8">
            <a:extLst>
              <a:ext uri="{FF2B5EF4-FFF2-40B4-BE49-F238E27FC236}">
                <a16:creationId xmlns:a16="http://schemas.microsoft.com/office/drawing/2014/main" id="{BD732A54-A3E3-815C-7EA6-8F669ECC8DE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In-situ Concrete</a:t>
            </a:r>
          </a:p>
        </p:txBody>
      </p:sp>
      <p:pic>
        <p:nvPicPr>
          <p:cNvPr id="87043" name="Picture 2" descr="Det tager 24 timer at 3D-printe det her hus, og det koster 24.000 kr.">
            <a:extLst>
              <a:ext uri="{FF2B5EF4-FFF2-40B4-BE49-F238E27FC236}">
                <a16:creationId xmlns:a16="http://schemas.microsoft.com/office/drawing/2014/main" id="{7564DB22-CB7A-3BD1-E613-B3DEC9AD6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r="6924"/>
          <a:stretch>
            <a:fillRect/>
          </a:stretch>
        </p:blipFill>
        <p:spPr bwMode="auto">
          <a:xfrm>
            <a:off x="0" y="0"/>
            <a:ext cx="7451725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Billede 2">
            <a:extLst>
              <a:ext uri="{FF2B5EF4-FFF2-40B4-BE49-F238E27FC236}">
                <a16:creationId xmlns:a16="http://schemas.microsoft.com/office/drawing/2014/main" id="{1DC6ECDA-5A6E-DA47-DC10-800338589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4" t="15733" r="3368" b="16336"/>
          <a:stretch>
            <a:fillRect/>
          </a:stretch>
        </p:blipFill>
        <p:spPr bwMode="auto">
          <a:xfrm>
            <a:off x="3594100" y="4464050"/>
            <a:ext cx="3857625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>
            <a:extLst>
              <a:ext uri="{FF2B5EF4-FFF2-40B4-BE49-F238E27FC236}">
                <a16:creationId xmlns:a16="http://schemas.microsoft.com/office/drawing/2014/main" id="{59A7826A-64FA-CEB5-7E86-B5CF90959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24213"/>
            <a:ext cx="1441450" cy="668337"/>
          </a:xfrm>
          <a:prstGeom prst="homePlate">
            <a:avLst>
              <a:gd name="adj" fmla="val 47629"/>
            </a:avLst>
          </a:prstGeom>
          <a:solidFill>
            <a:srgbClr val="FF0000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93AB547A-39AA-F30E-61BD-9B3F52B57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8" y="3275013"/>
            <a:ext cx="32924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7" tIns="45505" rIns="90967" bIns="45505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altLang="da-DK" b="1">
                <a:solidFill>
                  <a:schemeClr val="bg1"/>
                </a:solidFill>
                <a:latin typeface="Arial" panose="020B0604020202020204" pitchFamily="34" charset="0"/>
              </a:rPr>
              <a:t>Architects</a:t>
            </a:r>
            <a:endParaRPr lang="en-US" altLang="da-DK" b="1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AutoShape 4">
            <a:extLst>
              <a:ext uri="{FF2B5EF4-FFF2-40B4-BE49-F238E27FC236}">
                <a16:creationId xmlns:a16="http://schemas.microsoft.com/office/drawing/2014/main" id="{C0ABBFEC-7286-9A6E-94BA-4EF717477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438" y="3224213"/>
            <a:ext cx="1439862" cy="668337"/>
          </a:xfrm>
          <a:prstGeom prst="homePlate">
            <a:avLst>
              <a:gd name="adj" fmla="val 61211"/>
            </a:avLst>
          </a:prstGeom>
          <a:solidFill>
            <a:srgbClr val="006699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DAC59526-146F-5FA9-71F5-55045A91C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3275013"/>
            <a:ext cx="27257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7" tIns="45505" rIns="90967" bIns="45505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GB" altLang="da-DK" b="1">
                <a:solidFill>
                  <a:schemeClr val="bg1"/>
                </a:solidFill>
                <a:latin typeface="Arial" panose="020B0604020202020204" pitchFamily="34" charset="0"/>
              </a:rPr>
              <a:t>Engineers</a:t>
            </a:r>
          </a:p>
        </p:txBody>
      </p:sp>
      <p:sp>
        <p:nvSpPr>
          <p:cNvPr id="11270" name="AutoShape 6">
            <a:extLst>
              <a:ext uri="{FF2B5EF4-FFF2-40B4-BE49-F238E27FC236}">
                <a16:creationId xmlns:a16="http://schemas.microsoft.com/office/drawing/2014/main" id="{E7DEAA24-D92A-BCDC-0E14-BD24C0AAA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3224213"/>
            <a:ext cx="1801813" cy="668337"/>
          </a:xfrm>
          <a:prstGeom prst="homePlate">
            <a:avLst>
              <a:gd name="adj" fmla="val 57377"/>
            </a:avLst>
          </a:prstGeom>
          <a:solidFill>
            <a:srgbClr val="99CC00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EF6BB3B1-EE06-EB1E-6452-2B33EF4A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8" y="3275013"/>
            <a:ext cx="27257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7" tIns="45505" rIns="90967" bIns="45505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GB" altLang="da-DK" b="1">
                <a:solidFill>
                  <a:schemeClr val="bg1"/>
                </a:solidFill>
                <a:latin typeface="Arial" panose="020B0604020202020204" pitchFamily="34" charset="0"/>
              </a:rPr>
              <a:t>Manufacturers,</a:t>
            </a:r>
          </a:p>
          <a:p>
            <a:r>
              <a:rPr lang="en-GB" altLang="da-DK" b="1">
                <a:solidFill>
                  <a:schemeClr val="bg1"/>
                </a:solidFill>
                <a:latin typeface="Arial" panose="020B0604020202020204" pitchFamily="34" charset="0"/>
              </a:rPr>
              <a:t>Contractors</a:t>
            </a:r>
          </a:p>
        </p:txBody>
      </p:sp>
      <p:sp>
        <p:nvSpPr>
          <p:cNvPr id="11272" name="AutoShape 8">
            <a:extLst>
              <a:ext uri="{FF2B5EF4-FFF2-40B4-BE49-F238E27FC236}">
                <a16:creationId xmlns:a16="http://schemas.microsoft.com/office/drawing/2014/main" id="{E681C169-7734-17D9-3ED4-F703AC851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3224213"/>
            <a:ext cx="1439863" cy="668337"/>
          </a:xfrm>
          <a:prstGeom prst="homePlate">
            <a:avLst>
              <a:gd name="adj" fmla="val 61211"/>
            </a:avLst>
          </a:prstGeom>
          <a:solidFill>
            <a:srgbClr val="FFCC00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0B734F6A-235F-FC3A-11CF-C50F18492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3275013"/>
            <a:ext cx="272573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67" tIns="45505" rIns="90967" bIns="45505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GB" altLang="da-DK" b="1">
                <a:solidFill>
                  <a:schemeClr val="bg1"/>
                </a:solidFill>
                <a:latin typeface="Arial" panose="020B0604020202020204" pitchFamily="34" charset="0"/>
              </a:rPr>
              <a:t>Owners,</a:t>
            </a:r>
          </a:p>
          <a:p>
            <a:r>
              <a:rPr lang="en-GB" altLang="da-DK" b="1">
                <a:solidFill>
                  <a:schemeClr val="bg1"/>
                </a:solidFill>
                <a:latin typeface="Arial" panose="020B0604020202020204" pitchFamily="34" charset="0"/>
              </a:rPr>
              <a:t>Users</a:t>
            </a:r>
          </a:p>
        </p:txBody>
      </p:sp>
      <p:sp>
        <p:nvSpPr>
          <p:cNvPr id="11274" name="AutoShape 10">
            <a:extLst>
              <a:ext uri="{FF2B5EF4-FFF2-40B4-BE49-F238E27FC236}">
                <a16:creationId xmlns:a16="http://schemas.microsoft.com/office/drawing/2014/main" id="{7E7ACECA-5EB7-8BA8-2C6A-0817887F34E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7638" y="4303713"/>
            <a:ext cx="6686550" cy="1541462"/>
          </a:xfrm>
          <a:prstGeom prst="curvedUpArrow">
            <a:avLst>
              <a:gd name="adj1" fmla="val 80691"/>
              <a:gd name="adj2" fmla="val 174998"/>
              <a:gd name="adj3" fmla="val 33333"/>
            </a:avLst>
          </a:prstGeom>
          <a:solidFill>
            <a:schemeClr val="bg1">
              <a:alpha val="3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11275" name="Rectangle 11">
            <a:extLst>
              <a:ext uri="{FF2B5EF4-FFF2-40B4-BE49-F238E27FC236}">
                <a16:creationId xmlns:a16="http://schemas.microsoft.com/office/drawing/2014/main" id="{5A8F9B9E-5455-3C01-8EFD-82020A746E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Market Mechanisms </a:t>
            </a:r>
          </a:p>
        </p:txBody>
      </p:sp>
      <p:pic>
        <p:nvPicPr>
          <p:cNvPr id="3" name="Picture 6" descr="Climate change impacts | National Oceanic and Atmospheric Administration">
            <a:extLst>
              <a:ext uri="{FF2B5EF4-FFF2-40B4-BE49-F238E27FC236}">
                <a16:creationId xmlns:a16="http://schemas.microsoft.com/office/drawing/2014/main" id="{52807534-91FF-6971-CFD7-876F3564C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57188"/>
            <a:ext cx="26479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FNs verdensmål">
            <a:extLst>
              <a:ext uri="{FF2B5EF4-FFF2-40B4-BE49-F238E27FC236}">
                <a16:creationId xmlns:a16="http://schemas.microsoft.com/office/drawing/2014/main" id="{50490451-2E4C-19C3-636B-77488339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t="15758" r="2382" b="3084"/>
          <a:stretch>
            <a:fillRect/>
          </a:stretch>
        </p:blipFill>
        <p:spPr bwMode="auto">
          <a:xfrm>
            <a:off x="4422775" y="376238"/>
            <a:ext cx="302895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6">
            <a:extLst>
              <a:ext uri="{FF2B5EF4-FFF2-40B4-BE49-F238E27FC236}">
                <a16:creationId xmlns:a16="http://schemas.microsoft.com/office/drawing/2014/main" id="{7EB4D889-4868-7752-0FBA-508AA252E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/>
          <a:stretch>
            <a:fillRect/>
          </a:stretch>
        </p:blipFill>
        <p:spPr bwMode="auto">
          <a:xfrm>
            <a:off x="2860675" y="352425"/>
            <a:ext cx="14398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7">
            <a:extLst>
              <a:ext uri="{FF2B5EF4-FFF2-40B4-BE49-F238E27FC236}">
                <a16:creationId xmlns:a16="http://schemas.microsoft.com/office/drawing/2014/main" id="{358430BE-7B79-D144-D2E0-FBB5459C5C0B}"/>
              </a:ext>
            </a:extLst>
          </p:cNvPr>
          <p:cNvSpPr txBox="1">
            <a:spLocks noChangeArrowheads="1"/>
          </p:cNvSpPr>
          <p:nvPr/>
        </p:nvSpPr>
        <p:spPr bwMode="auto">
          <a:xfrm rot="-1488603">
            <a:off x="5900738" y="2049463"/>
            <a:ext cx="18780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4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CSRD</a:t>
            </a:r>
          </a:p>
          <a:p>
            <a:pPr>
              <a:spcBef>
                <a:spcPct val="50000"/>
              </a:spcBef>
            </a:pPr>
            <a:endParaRPr lang="en-US" altLang="da-DK" sz="2400" b="1">
              <a:solidFill>
                <a:srgbClr val="859835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TextBox 127">
            <a:extLst>
              <a:ext uri="{FF2B5EF4-FFF2-40B4-BE49-F238E27FC236}">
                <a16:creationId xmlns:a16="http://schemas.microsoft.com/office/drawing/2014/main" id="{3A388B7F-8D43-A331-E3F6-5F60F1655725}"/>
              </a:ext>
            </a:extLst>
          </p:cNvPr>
          <p:cNvSpPr txBox="1">
            <a:spLocks noChangeArrowheads="1"/>
          </p:cNvSpPr>
          <p:nvPr/>
        </p:nvSpPr>
        <p:spPr bwMode="auto">
          <a:xfrm rot="1535274">
            <a:off x="625475" y="2414588"/>
            <a:ext cx="1833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4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DS1140</a:t>
            </a:r>
          </a:p>
        </p:txBody>
      </p:sp>
      <p:sp>
        <p:nvSpPr>
          <p:cNvPr id="9" name="TextBox 127">
            <a:extLst>
              <a:ext uri="{FF2B5EF4-FFF2-40B4-BE49-F238E27FC236}">
                <a16:creationId xmlns:a16="http://schemas.microsoft.com/office/drawing/2014/main" id="{5E5A796E-11EB-42D1-2815-D97F9873D06B}"/>
              </a:ext>
            </a:extLst>
          </p:cNvPr>
          <p:cNvSpPr txBox="1">
            <a:spLocks noChangeArrowheads="1"/>
          </p:cNvSpPr>
          <p:nvPr/>
        </p:nvSpPr>
        <p:spPr bwMode="auto">
          <a:xfrm rot="-1281318">
            <a:off x="2271713" y="1978025"/>
            <a:ext cx="2895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4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7,5 kg CO2e</a:t>
            </a:r>
          </a:p>
          <a:p>
            <a:pPr>
              <a:spcBef>
                <a:spcPct val="50000"/>
              </a:spcBef>
            </a:pPr>
            <a:endParaRPr lang="en-US" altLang="da-DK" sz="2400" b="1">
              <a:solidFill>
                <a:srgbClr val="859835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TextBox 127">
            <a:extLst>
              <a:ext uri="{FF2B5EF4-FFF2-40B4-BE49-F238E27FC236}">
                <a16:creationId xmlns:a16="http://schemas.microsoft.com/office/drawing/2014/main" id="{5DC50436-429B-329B-8951-2E2656BC3190}"/>
              </a:ext>
            </a:extLst>
          </p:cNvPr>
          <p:cNvSpPr txBox="1">
            <a:spLocks noChangeArrowheads="1"/>
          </p:cNvSpPr>
          <p:nvPr/>
        </p:nvSpPr>
        <p:spPr bwMode="auto">
          <a:xfrm rot="1535274">
            <a:off x="4344988" y="2368550"/>
            <a:ext cx="1592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400" b="1">
                <a:solidFill>
                  <a:srgbClr val="859835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ESG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79612909-F495-E08B-5D86-6A96D5592D6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96506"/>
            <a:ext cx="47323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000" b="1">
                <a:solidFill>
                  <a:srgbClr val="000066"/>
                </a:solidFill>
                <a:latin typeface="Arial" panose="020B0604020202020204" pitchFamily="34" charset="0"/>
              </a:rPr>
              <a:t>Energy, Emission &amp; Sustainability</a:t>
            </a:r>
          </a:p>
        </p:txBody>
      </p:sp>
      <p:pic>
        <p:nvPicPr>
          <p:cNvPr id="89091" name="Picture 3" descr="Billede2">
            <a:extLst>
              <a:ext uri="{FF2B5EF4-FFF2-40B4-BE49-F238E27FC236}">
                <a16:creationId xmlns:a16="http://schemas.microsoft.com/office/drawing/2014/main" id="{89B58133-F5FA-1DF7-E633-2E0B6E41D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635125"/>
            <a:ext cx="3992563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525752A5-4B8F-4458-8D38-B741C109F5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Back to Basics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14A95F3-B3FA-5D24-A958-0FBCEDA1B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0"/>
            <a:ext cx="64611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da-DK" sz="200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20000"/>
              </a:spcBef>
              <a:buFontTx/>
              <a:buChar char=" "/>
            </a:pPr>
            <a:r>
              <a:rPr lang="en-US" altLang="da-DK" sz="1800">
                <a:solidFill>
                  <a:schemeClr val="bg1"/>
                </a:solidFill>
              </a:rPr>
              <a:t>Required Interior Temperature		31</a:t>
            </a:r>
            <a:r>
              <a:rPr lang="en-US" altLang="da-DK" sz="1800">
                <a:solidFill>
                  <a:schemeClr val="bg1"/>
                </a:solidFill>
                <a:cs typeface="Arial" panose="020B0604020202020204" pitchFamily="34" charset="0"/>
              </a:rPr>
              <a:t>±1</a:t>
            </a:r>
            <a:r>
              <a:rPr lang="en-US" altLang="da-DK" sz="1800">
                <a:solidFill>
                  <a:schemeClr val="bg1"/>
                </a:solidFill>
              </a:rPr>
              <a:t>°C </a:t>
            </a:r>
          </a:p>
          <a:p>
            <a:pPr>
              <a:spcBef>
                <a:spcPct val="20000"/>
              </a:spcBef>
              <a:buFontTx/>
              <a:buChar char=" "/>
            </a:pPr>
            <a:r>
              <a:rPr lang="en-US" altLang="da-DK" sz="1800">
                <a:solidFill>
                  <a:schemeClr val="bg1"/>
                </a:solidFill>
              </a:rPr>
              <a:t>Actual Exterior Temperature 		3 – 42 °C</a:t>
            </a:r>
          </a:p>
        </p:txBody>
      </p:sp>
      <p:pic>
        <p:nvPicPr>
          <p:cNvPr id="91140" name="Picture 4" descr="Billede1">
            <a:extLst>
              <a:ext uri="{FF2B5EF4-FFF2-40B4-BE49-F238E27FC236}">
                <a16:creationId xmlns:a16="http://schemas.microsoft.com/office/drawing/2014/main" id="{F6A658C2-1807-FC16-20A7-B233E781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188" y="1355725"/>
            <a:ext cx="8564563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0608_magnetic_termite_mounts.JPG">
            <a:extLst>
              <a:ext uri="{FF2B5EF4-FFF2-40B4-BE49-F238E27FC236}">
                <a16:creationId xmlns:a16="http://schemas.microsoft.com/office/drawing/2014/main" id="{F9B8A863-0890-6F7F-A116-CF4CF5F86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54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>
            <a:extLst>
              <a:ext uri="{FF2B5EF4-FFF2-40B4-BE49-F238E27FC236}">
                <a16:creationId xmlns:a16="http://schemas.microsoft.com/office/drawing/2014/main" id="{6EA2CE06-04DE-835F-7989-9119570D277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Back to Basics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DDD94A51-3D13-BF0E-0F4B-E3A937D3C44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Back to Basics</a:t>
            </a:r>
          </a:p>
        </p:txBody>
      </p:sp>
      <p:pic>
        <p:nvPicPr>
          <p:cNvPr id="95235" name="Picture 3" descr="file53195_integrerte-design-prlasjon_peter-schild_2005-03-16 3">
            <a:extLst>
              <a:ext uri="{FF2B5EF4-FFF2-40B4-BE49-F238E27FC236}">
                <a16:creationId xmlns:a16="http://schemas.microsoft.com/office/drawing/2014/main" id="{2816C259-C95E-E49F-62AA-0694AF7B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7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>
            <a:extLst>
              <a:ext uri="{FF2B5EF4-FFF2-40B4-BE49-F238E27FC236}">
                <a16:creationId xmlns:a16="http://schemas.microsoft.com/office/drawing/2014/main" id="{0BC35536-4520-8746-0415-044A1CDC9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2598738"/>
            <a:ext cx="37750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 "/>
            </a:pPr>
            <a:r>
              <a:rPr lang="en-US" altLang="da-DK" sz="2000">
                <a:solidFill>
                  <a:schemeClr val="bg1"/>
                </a:solidFill>
              </a:rPr>
              <a:t>- Natural Airflow / Ventilation</a:t>
            </a:r>
          </a:p>
          <a:p>
            <a:pPr>
              <a:spcBef>
                <a:spcPct val="20000"/>
              </a:spcBef>
              <a:buFontTx/>
              <a:buChar char=" "/>
            </a:pPr>
            <a:endParaRPr lang="en-US" altLang="da-DK" sz="20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buFontTx/>
              <a:buChar char=" "/>
            </a:pPr>
            <a:r>
              <a:rPr lang="en-US" altLang="da-DK" sz="2000">
                <a:solidFill>
                  <a:schemeClr val="bg1"/>
                </a:solidFill>
              </a:rPr>
              <a:t>- High Thermal Mass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2FF425C-2953-7DAC-1FE9-B99F93EABE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41219" y="3753644"/>
            <a:ext cx="47323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772" tIns="49885" rIns="99772" bIns="49885">
            <a:spAutoFit/>
          </a:bodyPr>
          <a:lstStyle>
            <a:lvl1pPr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1001713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100171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/>
            <a:r>
              <a:rPr lang="en-US" altLang="da-DK" sz="2600" b="1">
                <a:solidFill>
                  <a:srgbClr val="000066"/>
                </a:solidFill>
                <a:latin typeface="Arial" panose="020B0604020202020204" pitchFamily="34" charset="0"/>
              </a:rPr>
              <a:t>Thermal Mass </a:t>
            </a:r>
          </a:p>
        </p:txBody>
      </p:sp>
      <p:pic>
        <p:nvPicPr>
          <p:cNvPr id="97283" name="Picture 3" descr="ThermalMass1">
            <a:extLst>
              <a:ext uri="{FF2B5EF4-FFF2-40B4-BE49-F238E27FC236}">
                <a16:creationId xmlns:a16="http://schemas.microsoft.com/office/drawing/2014/main" id="{C25F8FAD-D6B8-EEA7-A6B7-DC77C336D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188"/>
            <a:ext cx="4097338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id="{C9C01BE8-ECA3-A20A-6F64-7EBFC9CD3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593725"/>
            <a:ext cx="4848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2800">
                <a:solidFill>
                  <a:schemeClr val="bg1"/>
                </a:solidFill>
                <a:latin typeface="Arial" panose="020B0604020202020204" pitchFamily="34" charset="0"/>
              </a:rPr>
              <a:t>Exposed Thermal Mass</a:t>
            </a:r>
          </a:p>
        </p:txBody>
      </p:sp>
      <p:pic>
        <p:nvPicPr>
          <p:cNvPr id="97285" name="Picture 5" descr="Concrete Wall_cut">
            <a:extLst>
              <a:ext uri="{FF2B5EF4-FFF2-40B4-BE49-F238E27FC236}">
                <a16:creationId xmlns:a16="http://schemas.microsoft.com/office/drawing/2014/main" id="{99DFAC04-22CE-FEF3-CE83-537480A4F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2247900"/>
            <a:ext cx="3986213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ktangel 11">
            <a:extLst>
              <a:ext uri="{FF2B5EF4-FFF2-40B4-BE49-F238E27FC236}">
                <a16:creationId xmlns:a16="http://schemas.microsoft.com/office/drawing/2014/main" id="{9F6F6AC0-553C-4A8F-77A6-334133F00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8" y="0"/>
            <a:ext cx="33385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99331" name="TextBox 127">
            <a:extLst>
              <a:ext uri="{FF2B5EF4-FFF2-40B4-BE49-F238E27FC236}">
                <a16:creationId xmlns:a16="http://schemas.microsoft.com/office/drawing/2014/main" id="{FA4FA4C3-7FD7-1FDC-564E-9DE4C2981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184150"/>
            <a:ext cx="28956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a-DK" sz="1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Global Trends in the Housing Industry</a:t>
            </a:r>
          </a:p>
          <a:p>
            <a:pPr>
              <a:spcBef>
                <a:spcPct val="50000"/>
              </a:spcBef>
            </a:pPr>
            <a:endParaRPr lang="en-US" altLang="da-DK" sz="18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9332" name="TextBox 127">
            <a:extLst>
              <a:ext uri="{FF2B5EF4-FFF2-40B4-BE49-F238E27FC236}">
                <a16:creationId xmlns:a16="http://schemas.microsoft.com/office/drawing/2014/main" id="{3A591777-3ED0-87C3-B2D1-BF028D5D5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8839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 sz="11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da-DK" altLang="da-DK" sz="11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ct val="50000"/>
              </a:spcBef>
            </a:pPr>
            <a:endParaRPr lang="da-DK" altLang="da-DK" sz="11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99333" name="Picture 7" descr="trends-01.png">
            <a:extLst>
              <a:ext uri="{FF2B5EF4-FFF2-40B4-BE49-F238E27FC236}">
                <a16:creationId xmlns:a16="http://schemas.microsoft.com/office/drawing/2014/main" id="{F6AC1B55-7D6B-89F2-3DC8-FDB10E6BD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12222" r="21111" b="35556"/>
          <a:stretch>
            <a:fillRect/>
          </a:stretch>
        </p:blipFill>
        <p:spPr bwMode="auto">
          <a:xfrm>
            <a:off x="533400" y="90805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8" descr="trends-02.png">
            <a:extLst>
              <a:ext uri="{FF2B5EF4-FFF2-40B4-BE49-F238E27FC236}">
                <a16:creationId xmlns:a16="http://schemas.microsoft.com/office/drawing/2014/main" id="{69ABF9B1-C8DF-51BA-3F15-7B01EE47F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13333" r="23334" b="35556"/>
          <a:stretch>
            <a:fillRect/>
          </a:stretch>
        </p:blipFill>
        <p:spPr bwMode="auto">
          <a:xfrm>
            <a:off x="381000" y="2660650"/>
            <a:ext cx="17922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5" name="Picture 9" descr="trends3-03.png">
            <a:extLst>
              <a:ext uri="{FF2B5EF4-FFF2-40B4-BE49-F238E27FC236}">
                <a16:creationId xmlns:a16="http://schemas.microsoft.com/office/drawing/2014/main" id="{AE1A0A59-8CA0-217A-24E0-F454D0CDE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12222" r="22221" b="34445"/>
          <a:stretch>
            <a:fillRect/>
          </a:stretch>
        </p:blipFill>
        <p:spPr bwMode="auto">
          <a:xfrm>
            <a:off x="0" y="4637088"/>
            <a:ext cx="22860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TextBox 10">
            <a:extLst>
              <a:ext uri="{FF2B5EF4-FFF2-40B4-BE49-F238E27FC236}">
                <a16:creationId xmlns:a16="http://schemas.microsoft.com/office/drawing/2014/main" id="{9DEB5528-7D15-36B5-246A-33395B6A4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7848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da-DK" sz="18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= 25%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529E8EA-1E76-8193-C820-B47E843E2C98}"/>
              </a:ext>
            </a:extLst>
          </p:cNvPr>
          <p:cNvSpPr/>
          <p:nvPr/>
        </p:nvSpPr>
        <p:spPr>
          <a:xfrm>
            <a:off x="-7938" y="5738813"/>
            <a:ext cx="796926" cy="1008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51413B8-9C87-8D1B-9ED4-3D8CD559EB1E}"/>
              </a:ext>
            </a:extLst>
          </p:cNvPr>
          <p:cNvSpPr/>
          <p:nvPr/>
        </p:nvSpPr>
        <p:spPr>
          <a:xfrm>
            <a:off x="1911350" y="5594350"/>
            <a:ext cx="1263650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</a:rPr>
              <a:t> Savings needed on construction </a:t>
            </a:r>
            <a:r>
              <a:rPr lang="en-US" sz="1200" dirty="0">
                <a:solidFill>
                  <a:srgbClr val="8D1B36"/>
                </a:solidFill>
              </a:rPr>
              <a:t>resources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4730C1A-C186-4FBF-06F0-317D2E5303E0}"/>
              </a:ext>
            </a:extLst>
          </p:cNvPr>
          <p:cNvSpPr/>
          <p:nvPr/>
        </p:nvSpPr>
        <p:spPr>
          <a:xfrm>
            <a:off x="1911350" y="3578225"/>
            <a:ext cx="1263650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>
                <a:solidFill>
                  <a:schemeClr val="tx1"/>
                </a:solidFill>
              </a:rPr>
              <a:t> Savings needed on </a:t>
            </a:r>
            <a:r>
              <a:rPr lang="en-US" sz="1200" dirty="0">
                <a:solidFill>
                  <a:srgbClr val="8D1B36"/>
                </a:solidFill>
              </a:rPr>
              <a:t>energy</a:t>
            </a:r>
            <a:r>
              <a:rPr lang="en-US" sz="1200" dirty="0">
                <a:solidFill>
                  <a:schemeClr val="tx1"/>
                </a:solidFill>
              </a:rPr>
              <a:t> consumption</a:t>
            </a:r>
          </a:p>
        </p:txBody>
      </p:sp>
      <p:pic>
        <p:nvPicPr>
          <p:cNvPr id="99340" name="Billede 1">
            <a:extLst>
              <a:ext uri="{FF2B5EF4-FFF2-40B4-BE49-F238E27FC236}">
                <a16:creationId xmlns:a16="http://schemas.microsoft.com/office/drawing/2014/main" id="{A5A22BF5-C497-60DB-0178-0D9285AA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b="9247"/>
          <a:stretch>
            <a:fillRect/>
          </a:stretch>
        </p:blipFill>
        <p:spPr bwMode="auto">
          <a:xfrm>
            <a:off x="3427413" y="4029075"/>
            <a:ext cx="39560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1" name="Picture 6" descr="Climate change impacts | National Oceanic and Atmospheric Administration">
            <a:extLst>
              <a:ext uri="{FF2B5EF4-FFF2-40B4-BE49-F238E27FC236}">
                <a16:creationId xmlns:a16="http://schemas.microsoft.com/office/drawing/2014/main" id="{FD27B0E8-0C19-5F21-7707-67F9CEA3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104775"/>
            <a:ext cx="3860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2" name="Billede 6">
            <a:extLst>
              <a:ext uri="{FF2B5EF4-FFF2-40B4-BE49-F238E27FC236}">
                <a16:creationId xmlns:a16="http://schemas.microsoft.com/office/drawing/2014/main" id="{1D69BA82-DDA4-FCBA-C844-623CBA922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9"/>
          <a:stretch>
            <a:fillRect/>
          </a:stretch>
        </p:blipFill>
        <p:spPr bwMode="auto">
          <a:xfrm>
            <a:off x="3968750" y="2373313"/>
            <a:ext cx="291147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PA271453">
            <a:extLst>
              <a:ext uri="{FF2B5EF4-FFF2-40B4-BE49-F238E27FC236}">
                <a16:creationId xmlns:a16="http://schemas.microsoft.com/office/drawing/2014/main" id="{EA135A8F-848A-623A-9CED-E58FF94F9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4">
            <a:extLst>
              <a:ext uri="{FF2B5EF4-FFF2-40B4-BE49-F238E27FC236}">
                <a16:creationId xmlns:a16="http://schemas.microsoft.com/office/drawing/2014/main" id="{85991064-1B3D-5E3C-1ABC-908F6B5A6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1588"/>
            <a:ext cx="1692275" cy="6875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da-DK" altLang="da-DK"/>
          </a:p>
        </p:txBody>
      </p:sp>
      <p:sp>
        <p:nvSpPr>
          <p:cNvPr id="101380" name="Text Box 6">
            <a:extLst>
              <a:ext uri="{FF2B5EF4-FFF2-40B4-BE49-F238E27FC236}">
                <a16:creationId xmlns:a16="http://schemas.microsoft.com/office/drawing/2014/main" id="{98329763-A11E-B9A5-E060-8BBDA08F7995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5410994" y="3361532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da-DK" sz="1800" b="1">
                <a:solidFill>
                  <a:srgbClr val="000066"/>
                </a:solidFill>
              </a:rPr>
              <a:t>Challenge Concrete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>
            <a:extLst>
              <a:ext uri="{FF2B5EF4-FFF2-40B4-BE49-F238E27FC236}">
                <a16:creationId xmlns:a16="http://schemas.microsoft.com/office/drawing/2014/main" id="{805A6011-9EF9-1BCC-BCFD-43121AB21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8" y="5419725"/>
            <a:ext cx="1539875" cy="574675"/>
          </a:xfrm>
          <a:prstGeom prst="homePlate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0" tIns="34280" rIns="68560" bIns="34280" anchor="ctr"/>
          <a:lstStyle>
            <a:lvl1pPr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da-DK" sz="1200">
                <a:solidFill>
                  <a:srgbClr val="000000"/>
                </a:solidFill>
                <a:latin typeface="Arial" panose="020B0604020202020204" pitchFamily="34" charset="0"/>
              </a:rPr>
              <a:t>   24.03.2025 </a:t>
            </a: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C9134A8A-7DFB-C2EC-8E7C-A31DA29CC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5434013"/>
            <a:ext cx="1539875" cy="573087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0" tIns="34280" rIns="68560" bIns="34280" anchor="ctr"/>
          <a:lstStyle/>
          <a:p>
            <a:pPr defTabSz="685800">
              <a:spcBef>
                <a:spcPct val="50000"/>
              </a:spcBef>
              <a:defRPr/>
            </a:pPr>
            <a:r>
              <a:rPr lang="en-US" sz="1350" dirty="0">
                <a:solidFill>
                  <a:srgbClr val="0070C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3316" name="Bilde 1">
            <a:extLst>
              <a:ext uri="{FF2B5EF4-FFF2-40B4-BE49-F238E27FC236}">
                <a16:creationId xmlns:a16="http://schemas.microsoft.com/office/drawing/2014/main" id="{9E533B4A-C250-E7AD-57D3-7249AB2B1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7425"/>
            <a:ext cx="914400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Billede 29" descr="Et billede, der indeholder kasse, container, design&#10;&#10;AI-genereret indhold kan være ukorrekt.">
            <a:extLst>
              <a:ext uri="{FF2B5EF4-FFF2-40B4-BE49-F238E27FC236}">
                <a16:creationId xmlns:a16="http://schemas.microsoft.com/office/drawing/2014/main" id="{9F4DE0C3-5E90-3C4E-E4CB-EAF19843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971675"/>
            <a:ext cx="21447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Billede 30" descr="Et billede, der indeholder vindue, bygning, tag, hus&#10;&#10;AI-genereret indhold kan være ukorrekt.">
            <a:extLst>
              <a:ext uri="{FF2B5EF4-FFF2-40B4-BE49-F238E27FC236}">
                <a16:creationId xmlns:a16="http://schemas.microsoft.com/office/drawing/2014/main" id="{1B3D35E5-5811-E7CE-C933-DDDAB8356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8" y="1987550"/>
            <a:ext cx="215582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Billede 31" descr="Et billede, der indeholder grøn, Font/skrifttype, Grafik, design&#10;&#10;AI-genereret indhold kan være ukorrekt.">
            <a:extLst>
              <a:ext uri="{FF2B5EF4-FFF2-40B4-BE49-F238E27FC236}">
                <a16:creationId xmlns:a16="http://schemas.microsoft.com/office/drawing/2014/main" id="{C9CF7C00-F01E-8445-ED90-5CB27EAA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08050"/>
            <a:ext cx="2667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Billede 32" descr="Et billede, der indeholder Font/skrifttype, Grafik, tekst, grafisk design&#10;&#10;AI-genereret indhold kan være ukorrekt.">
            <a:extLst>
              <a:ext uri="{FF2B5EF4-FFF2-40B4-BE49-F238E27FC236}">
                <a16:creationId xmlns:a16="http://schemas.microsoft.com/office/drawing/2014/main" id="{EAA44FCE-C289-A13B-3EC2-DA835F05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950913"/>
            <a:ext cx="2700338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Billede 33" descr="Et billede, der indeholder grøn, Font/skrifttype, Grafik, design&#10;&#10;AI-genereret indhold kan være ukorrekt.">
            <a:extLst>
              <a:ext uri="{FF2B5EF4-FFF2-40B4-BE49-F238E27FC236}">
                <a16:creationId xmlns:a16="http://schemas.microsoft.com/office/drawing/2014/main" id="{810B9703-4B00-03C0-C50D-9D07107D8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908050"/>
            <a:ext cx="2665412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Pentagon 9">
            <a:extLst>
              <a:ext uri="{FF2B5EF4-FFF2-40B4-BE49-F238E27FC236}">
                <a16:creationId xmlns:a16="http://schemas.microsoft.com/office/drawing/2014/main" id="{15068225-1BD0-E5CE-5366-FB0AAF59283C}"/>
              </a:ext>
            </a:extLst>
          </p:cNvPr>
          <p:cNvSpPr/>
          <p:nvPr/>
        </p:nvSpPr>
        <p:spPr bwMode="auto">
          <a:xfrm>
            <a:off x="6834188" y="1368425"/>
            <a:ext cx="1816100" cy="333375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45675"/>
          <a:lstStyle/>
          <a:p>
            <a:pPr>
              <a:spcBef>
                <a:spcPts val="0"/>
              </a:spcBef>
              <a:defRPr/>
            </a:pPr>
            <a:r>
              <a:rPr lang="en-US" sz="1800" spc="-50" dirty="0">
                <a:solidFill>
                  <a:srgbClr val="0960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Lett-Tak Floor</a:t>
            </a:r>
            <a:endParaRPr lang="en-US" sz="1800" spc="-50" baseline="30000" dirty="0">
              <a:solidFill>
                <a:srgbClr val="09602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323" name="Billede 36">
            <a:extLst>
              <a:ext uri="{FF2B5EF4-FFF2-40B4-BE49-F238E27FC236}">
                <a16:creationId xmlns:a16="http://schemas.microsoft.com/office/drawing/2014/main" id="{FD20D826-E7CD-AE3F-A77F-C3917E68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6541" b="8748"/>
          <a:stretch>
            <a:fillRect/>
          </a:stretch>
        </p:blipFill>
        <p:spPr bwMode="auto">
          <a:xfrm>
            <a:off x="6164263" y="1971675"/>
            <a:ext cx="24638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>
            <a:extLst>
              <a:ext uri="{FF2B5EF4-FFF2-40B4-BE49-F238E27FC236}">
                <a16:creationId xmlns:a16="http://schemas.microsoft.com/office/drawing/2014/main" id="{B51409A5-5DAF-0EE1-162D-1C4E85063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5434013"/>
            <a:ext cx="1539875" cy="573087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0" tIns="34280" rIns="68560" bIns="34280" anchor="ctr"/>
          <a:lstStyle/>
          <a:p>
            <a:pPr defTabSz="685800">
              <a:spcBef>
                <a:spcPct val="50000"/>
              </a:spcBef>
              <a:defRPr/>
            </a:pPr>
            <a:r>
              <a:rPr lang="en-US" sz="1350" dirty="0">
                <a:solidFill>
                  <a:srgbClr val="0070C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4339" name="Billede 2">
            <a:extLst>
              <a:ext uri="{FF2B5EF4-FFF2-40B4-BE49-F238E27FC236}">
                <a16:creationId xmlns:a16="http://schemas.microsoft.com/office/drawing/2014/main" id="{E617A8D6-D7AD-C29E-4368-01D7DC40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204913"/>
            <a:ext cx="911542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>
            <a:extLst>
              <a:ext uri="{FF2B5EF4-FFF2-40B4-BE49-F238E27FC236}">
                <a16:creationId xmlns:a16="http://schemas.microsoft.com/office/drawing/2014/main" id="{079D9CEF-96BF-862F-2DE9-AAFAAFD28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8" y="5419725"/>
            <a:ext cx="1539875" cy="574675"/>
          </a:xfrm>
          <a:prstGeom prst="homePlate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0" tIns="34280" rIns="68560" bIns="34280" anchor="ctr"/>
          <a:lstStyle>
            <a:lvl1pPr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1pPr>
            <a:lvl2pPr marL="742950" indent="-28575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2pPr>
            <a:lvl3pPr marL="11430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3pPr>
            <a:lvl4pPr marL="16002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4pPr>
            <a:lvl5pPr marL="2057400" indent="-228600" defTabSz="685800">
              <a:defRPr sz="1400">
                <a:solidFill>
                  <a:schemeClr val="tx1"/>
                </a:solidFill>
                <a:latin typeface="Futura Md BT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da-DK" sz="1200">
                <a:solidFill>
                  <a:srgbClr val="000000"/>
                </a:solidFill>
                <a:latin typeface="Arial" panose="020B0604020202020204" pitchFamily="34" charset="0"/>
              </a:rPr>
              <a:t>   24.03.2025 </a:t>
            </a:r>
          </a:p>
        </p:txBody>
      </p:sp>
      <p:sp>
        <p:nvSpPr>
          <p:cNvPr id="23" name="AutoShape 2">
            <a:extLst>
              <a:ext uri="{FF2B5EF4-FFF2-40B4-BE49-F238E27FC236}">
                <a16:creationId xmlns:a16="http://schemas.microsoft.com/office/drawing/2014/main" id="{3105CCEF-0B9F-2622-B805-82E31B9A2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5434013"/>
            <a:ext cx="1539875" cy="573087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0" tIns="34280" rIns="68560" bIns="34280" anchor="ctr"/>
          <a:lstStyle/>
          <a:p>
            <a:pPr defTabSz="685800">
              <a:spcBef>
                <a:spcPct val="50000"/>
              </a:spcBef>
              <a:defRPr/>
            </a:pPr>
            <a:r>
              <a:rPr lang="en-US" sz="1350" dirty="0">
                <a:solidFill>
                  <a:srgbClr val="0070C0"/>
                </a:solidFill>
                <a:latin typeface="Arial" pitchFamily="34" charset="0"/>
              </a:rPr>
              <a:t> </a:t>
            </a:r>
          </a:p>
        </p:txBody>
      </p:sp>
      <p:pic>
        <p:nvPicPr>
          <p:cNvPr id="15364" name="Billede 5">
            <a:extLst>
              <a:ext uri="{FF2B5EF4-FFF2-40B4-BE49-F238E27FC236}">
                <a16:creationId xmlns:a16="http://schemas.microsoft.com/office/drawing/2014/main" id="{245EA327-AAA4-3C21-F0C2-19BE124BB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77800"/>
            <a:ext cx="6480175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aap">
  <a:themeElements>
    <a:clrScheme name="aap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ap.pot">
      <a:majorFont>
        <a:latin typeface="Futura Md BT"/>
        <a:ea typeface=""/>
        <a:cs typeface=""/>
      </a:majorFont>
      <a:minorFont>
        <a:latin typeface="Futura Md BT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>
            <a:alpha val="59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Md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>
            <a:alpha val="59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Md BT" pitchFamily="34" charset="0"/>
          </a:defRPr>
        </a:defPPr>
      </a:lstStyle>
    </a:lnDef>
  </a:objectDefaults>
  <a:extraClrSchemeLst>
    <a:extraClrScheme>
      <a:clrScheme name="aap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p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ap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p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p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p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ap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CE640B08316EF409627686FD627F3D9" ma:contentTypeVersion="12" ma:contentTypeDescription="Opret et nyt dokument." ma:contentTypeScope="" ma:versionID="ca5f039acdae4d1583c37a71fdd8f125">
  <xsd:schema xmlns:xsd="http://www.w3.org/2001/XMLSchema" xmlns:xs="http://www.w3.org/2001/XMLSchema" xmlns:p="http://schemas.microsoft.com/office/2006/metadata/properties" xmlns:ns2="52310c38-d958-4ab0-950a-4446a1bcfbf8" xmlns:ns3="b2878a95-8583-46cd-81de-25f6773f7ca6" targetNamespace="http://schemas.microsoft.com/office/2006/metadata/properties" ma:root="true" ma:fieldsID="8f84eb6bb9343da23462c00f8eea02d9" ns2:_="" ns3:_="">
    <xsd:import namespace="52310c38-d958-4ab0-950a-4446a1bcfbf8"/>
    <xsd:import namespace="b2878a95-8583-46cd-81de-25f6773f7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310c38-d958-4ab0-950a-4446a1bcfb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62f0ec3f-494f-4fb8-b7a2-68c15feac8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78a95-8583-46cd-81de-25f6773f7ca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ca32e1a-6fa0-484a-bb78-f477acf36796}" ma:internalName="TaxCatchAll" ma:showField="CatchAllData" ma:web="b2878a95-8583-46cd-81de-25f6773f7c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Indholdstyp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310c38-d958-4ab0-950a-4446a1bcfbf8">
      <Terms xmlns="http://schemas.microsoft.com/office/infopath/2007/PartnerControls"/>
    </lcf76f155ced4ddcb4097134ff3c332f>
    <TaxCatchAll xmlns="b2878a95-8583-46cd-81de-25f6773f7ca6" xsi:nil="true"/>
  </documentManagement>
</p:properties>
</file>

<file path=customXml/itemProps1.xml><?xml version="1.0" encoding="utf-8"?>
<ds:datastoreItem xmlns:ds="http://schemas.openxmlformats.org/officeDocument/2006/customXml" ds:itemID="{16BAA724-D58A-4CDD-96FB-0734248E39F0}"/>
</file>

<file path=customXml/itemProps2.xml><?xml version="1.0" encoding="utf-8"?>
<ds:datastoreItem xmlns:ds="http://schemas.openxmlformats.org/officeDocument/2006/customXml" ds:itemID="{A324B452-ACFA-41A7-BA19-C55FBCF80D44}"/>
</file>

<file path=customXml/itemProps3.xml><?xml version="1.0" encoding="utf-8"?>
<ds:datastoreItem xmlns:ds="http://schemas.openxmlformats.org/officeDocument/2006/customXml" ds:itemID="{22BA5082-4F1E-4414-B8C5-D693ABFBFAA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7793</TotalTime>
  <Words>544</Words>
  <Application>Microsoft Office PowerPoint</Application>
  <PresentationFormat>Skærmshow (4:3)</PresentationFormat>
  <Paragraphs>219</Paragraphs>
  <Slides>66</Slides>
  <Notes>28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66</vt:i4>
      </vt:variant>
    </vt:vector>
  </HeadingPairs>
  <TitlesOfParts>
    <vt:vector size="74" baseType="lpstr">
      <vt:lpstr>Futura Md BT</vt:lpstr>
      <vt:lpstr>Arial</vt:lpstr>
      <vt:lpstr>Futura Bk BT</vt:lpstr>
      <vt:lpstr>Times New Roman</vt:lpstr>
      <vt:lpstr>Open Sans</vt:lpstr>
      <vt:lpstr>ＭＳ Ｐゴシック</vt:lpstr>
      <vt:lpstr>Calibri</vt:lpstr>
      <vt:lpstr>aap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AALBORG PORTLAND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Ingen diastitel</dc:title>
  <dc:creator>Hans Bruun Nissen</dc:creator>
  <cp:lastModifiedBy>Laurits Borup Rasmussen</cp:lastModifiedBy>
  <cp:revision>441</cp:revision>
  <cp:lastPrinted>2000-10-30T12:59:50Z</cp:lastPrinted>
  <dcterms:created xsi:type="dcterms:W3CDTF">2000-09-15T08:16:53Z</dcterms:created>
  <dcterms:modified xsi:type="dcterms:W3CDTF">2025-10-21T11:51:36Z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0x0101002CE640B08316EF409627686FD627F3D9</vt:lpwstr>
  </property>
</Properties>
</file>