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5"/>
  </p:notesMasterIdLst>
  <p:sldIdLst>
    <p:sldId id="256" r:id="rId2"/>
    <p:sldId id="257" r:id="rId3"/>
    <p:sldId id="424" r:id="rId4"/>
    <p:sldId id="427" r:id="rId5"/>
    <p:sldId id="428" r:id="rId6"/>
    <p:sldId id="308" r:id="rId7"/>
    <p:sldId id="423" r:id="rId8"/>
    <p:sldId id="260" r:id="rId9"/>
    <p:sldId id="304" r:id="rId10"/>
    <p:sldId id="275" r:id="rId11"/>
    <p:sldId id="444" r:id="rId12"/>
    <p:sldId id="445" r:id="rId13"/>
    <p:sldId id="268" r:id="rId14"/>
    <p:sldId id="313" r:id="rId15"/>
    <p:sldId id="311" r:id="rId16"/>
    <p:sldId id="265" r:id="rId17"/>
    <p:sldId id="341" r:id="rId18"/>
    <p:sldId id="273" r:id="rId19"/>
    <p:sldId id="290" r:id="rId20"/>
    <p:sldId id="451" r:id="rId21"/>
    <p:sldId id="343" r:id="rId22"/>
    <p:sldId id="449" r:id="rId23"/>
    <p:sldId id="282" r:id="rId24"/>
    <p:sldId id="294" r:id="rId25"/>
    <p:sldId id="404" r:id="rId26"/>
    <p:sldId id="279" r:id="rId27"/>
    <p:sldId id="291" r:id="rId28"/>
    <p:sldId id="278" r:id="rId29"/>
    <p:sldId id="435" r:id="rId30"/>
    <p:sldId id="443" r:id="rId31"/>
    <p:sldId id="446" r:id="rId32"/>
    <p:sldId id="450" r:id="rId33"/>
    <p:sldId id="346" r:id="rId3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2" autoAdjust="0"/>
    <p:restoredTop sz="94683"/>
  </p:normalViewPr>
  <p:slideViewPr>
    <p:cSldViewPr snapToGrid="0" snapToObjects="1">
      <p:cViewPr varScale="1">
        <p:scale>
          <a:sx n="70" d="100"/>
          <a:sy n="70" d="100"/>
        </p:scale>
        <p:origin x="500" y="5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48F95B-5D10-4441-BDAB-7FA18ABF05B8}" type="doc">
      <dgm:prSet loTypeId="urn:microsoft.com/office/officeart/2005/8/layout/cycle1" loCatId="cycle" qsTypeId="urn:microsoft.com/office/officeart/2005/8/quickstyle/simple2" qsCatId="simple" csTypeId="urn:microsoft.com/office/officeart/2005/8/colors/accent1_2" csCatId="accent1" phldr="1"/>
      <dgm:spPr/>
      <dgm:t>
        <a:bodyPr/>
        <a:lstStyle/>
        <a:p>
          <a:endParaRPr lang="da-DK"/>
        </a:p>
      </dgm:t>
    </dgm:pt>
    <dgm:pt modelId="{69DB2E75-E816-C443-BAE0-D450CF4C6339}">
      <dgm:prSet phldrT="[Tekst]"/>
      <dgm:spPr/>
      <dgm:t>
        <a:bodyPr/>
        <a:lstStyle/>
        <a:p>
          <a:endParaRPr lang="da-DK" dirty="0"/>
        </a:p>
        <a:p>
          <a:r>
            <a:rPr lang="da-DK" dirty="0"/>
            <a:t>Mennesker skaber steder</a:t>
          </a:r>
        </a:p>
      </dgm:t>
    </dgm:pt>
    <dgm:pt modelId="{1EC9A2B1-6139-C646-BA80-5F8836F0A485}" type="parTrans" cxnId="{2D7A1C50-F337-C540-8D04-93C609039F72}">
      <dgm:prSet/>
      <dgm:spPr/>
      <dgm:t>
        <a:bodyPr/>
        <a:lstStyle/>
        <a:p>
          <a:endParaRPr lang="da-DK"/>
        </a:p>
      </dgm:t>
    </dgm:pt>
    <dgm:pt modelId="{0D8FF57B-97C0-0248-89DB-0476BEBE5E2F}" type="sibTrans" cxnId="{2D7A1C50-F337-C540-8D04-93C609039F72}">
      <dgm:prSet/>
      <dgm:spPr/>
      <dgm:t>
        <a:bodyPr/>
        <a:lstStyle/>
        <a:p>
          <a:endParaRPr lang="da-DK"/>
        </a:p>
      </dgm:t>
    </dgm:pt>
    <dgm:pt modelId="{8764A369-F75C-7042-9ED4-D70EC49C50A2}">
      <dgm:prSet phldrT="[Tekst]"/>
      <dgm:spPr/>
      <dgm:t>
        <a:bodyPr/>
        <a:lstStyle/>
        <a:p>
          <a:endParaRPr lang="da-DK" dirty="0"/>
        </a:p>
        <a:p>
          <a:r>
            <a:rPr lang="da-DK" dirty="0"/>
            <a:t>Steder skaber mennesker</a:t>
          </a:r>
        </a:p>
      </dgm:t>
    </dgm:pt>
    <dgm:pt modelId="{30EA93DB-84E6-874C-AD7E-C93022E21ECE}" type="parTrans" cxnId="{8832127A-CF9C-B342-A061-25336E907F4A}">
      <dgm:prSet/>
      <dgm:spPr/>
      <dgm:t>
        <a:bodyPr/>
        <a:lstStyle/>
        <a:p>
          <a:endParaRPr lang="da-DK"/>
        </a:p>
      </dgm:t>
    </dgm:pt>
    <dgm:pt modelId="{C26B3B2C-76C2-D94C-9449-4E3AB8ADCBB6}" type="sibTrans" cxnId="{8832127A-CF9C-B342-A061-25336E907F4A}">
      <dgm:prSet/>
      <dgm:spPr/>
      <dgm:t>
        <a:bodyPr/>
        <a:lstStyle/>
        <a:p>
          <a:endParaRPr lang="da-DK"/>
        </a:p>
      </dgm:t>
    </dgm:pt>
    <dgm:pt modelId="{1B98D83B-B767-C143-923F-01767846D363}" type="pres">
      <dgm:prSet presAssocID="{4F48F95B-5D10-4441-BDAB-7FA18ABF05B8}" presName="cycle" presStyleCnt="0">
        <dgm:presLayoutVars>
          <dgm:dir/>
          <dgm:resizeHandles val="exact"/>
        </dgm:presLayoutVars>
      </dgm:prSet>
      <dgm:spPr/>
    </dgm:pt>
    <dgm:pt modelId="{BECB8074-9B81-3444-B181-441CAF7BB449}" type="pres">
      <dgm:prSet presAssocID="{69DB2E75-E816-C443-BAE0-D450CF4C6339}" presName="dummy" presStyleCnt="0"/>
      <dgm:spPr/>
    </dgm:pt>
    <dgm:pt modelId="{13C71949-2FC0-EA4C-ACCB-E769B5BF00B5}" type="pres">
      <dgm:prSet presAssocID="{69DB2E75-E816-C443-BAE0-D450CF4C6339}" presName="node" presStyleLbl="revTx" presStyleIdx="0" presStyleCnt="2">
        <dgm:presLayoutVars>
          <dgm:bulletEnabled val="1"/>
        </dgm:presLayoutVars>
      </dgm:prSet>
      <dgm:spPr/>
    </dgm:pt>
    <dgm:pt modelId="{253730A7-A2DC-6649-B280-B922F1247245}" type="pres">
      <dgm:prSet presAssocID="{0D8FF57B-97C0-0248-89DB-0476BEBE5E2F}" presName="sibTrans" presStyleLbl="node1" presStyleIdx="0" presStyleCnt="2"/>
      <dgm:spPr/>
    </dgm:pt>
    <dgm:pt modelId="{EE811442-1432-8440-B6EC-C74DBA934A36}" type="pres">
      <dgm:prSet presAssocID="{8764A369-F75C-7042-9ED4-D70EC49C50A2}" presName="dummy" presStyleCnt="0"/>
      <dgm:spPr/>
    </dgm:pt>
    <dgm:pt modelId="{5F209CB7-E4E8-3849-9082-EAF82773BDE6}" type="pres">
      <dgm:prSet presAssocID="{8764A369-F75C-7042-9ED4-D70EC49C50A2}" presName="node" presStyleLbl="revTx" presStyleIdx="1" presStyleCnt="2">
        <dgm:presLayoutVars>
          <dgm:bulletEnabled val="1"/>
        </dgm:presLayoutVars>
      </dgm:prSet>
      <dgm:spPr/>
    </dgm:pt>
    <dgm:pt modelId="{78251E35-FDE4-2147-8FF5-4B91BAEBAFBE}" type="pres">
      <dgm:prSet presAssocID="{C26B3B2C-76C2-D94C-9449-4E3AB8ADCBB6}" presName="sibTrans" presStyleLbl="node1" presStyleIdx="1" presStyleCnt="2"/>
      <dgm:spPr/>
    </dgm:pt>
  </dgm:ptLst>
  <dgm:cxnLst>
    <dgm:cxn modelId="{AB344815-36DD-3F45-AC9F-F1B0BE3C3EE2}" type="presOf" srcId="{69DB2E75-E816-C443-BAE0-D450CF4C6339}" destId="{13C71949-2FC0-EA4C-ACCB-E769B5BF00B5}" srcOrd="0" destOrd="0" presId="urn:microsoft.com/office/officeart/2005/8/layout/cycle1"/>
    <dgm:cxn modelId="{297CF226-1F32-D748-9B8A-BDA162A01486}" type="presOf" srcId="{4F48F95B-5D10-4441-BDAB-7FA18ABF05B8}" destId="{1B98D83B-B767-C143-923F-01767846D363}" srcOrd="0" destOrd="0" presId="urn:microsoft.com/office/officeart/2005/8/layout/cycle1"/>
    <dgm:cxn modelId="{AAD70F5F-2223-8E42-83D6-8DE8D2ABEE82}" type="presOf" srcId="{C26B3B2C-76C2-D94C-9449-4E3AB8ADCBB6}" destId="{78251E35-FDE4-2147-8FF5-4B91BAEBAFBE}" srcOrd="0" destOrd="0" presId="urn:microsoft.com/office/officeart/2005/8/layout/cycle1"/>
    <dgm:cxn modelId="{2D7A1C50-F337-C540-8D04-93C609039F72}" srcId="{4F48F95B-5D10-4441-BDAB-7FA18ABF05B8}" destId="{69DB2E75-E816-C443-BAE0-D450CF4C6339}" srcOrd="0" destOrd="0" parTransId="{1EC9A2B1-6139-C646-BA80-5F8836F0A485}" sibTransId="{0D8FF57B-97C0-0248-89DB-0476BEBE5E2F}"/>
    <dgm:cxn modelId="{8832127A-CF9C-B342-A061-25336E907F4A}" srcId="{4F48F95B-5D10-4441-BDAB-7FA18ABF05B8}" destId="{8764A369-F75C-7042-9ED4-D70EC49C50A2}" srcOrd="1" destOrd="0" parTransId="{30EA93DB-84E6-874C-AD7E-C93022E21ECE}" sibTransId="{C26B3B2C-76C2-D94C-9449-4E3AB8ADCBB6}"/>
    <dgm:cxn modelId="{C3DBD886-33A8-794B-B196-BEE2B22619E3}" type="presOf" srcId="{0D8FF57B-97C0-0248-89DB-0476BEBE5E2F}" destId="{253730A7-A2DC-6649-B280-B922F1247245}" srcOrd="0" destOrd="0" presId="urn:microsoft.com/office/officeart/2005/8/layout/cycle1"/>
    <dgm:cxn modelId="{C365BCD1-CAA7-9E47-AA47-D72CF16E67FF}" type="presOf" srcId="{8764A369-F75C-7042-9ED4-D70EC49C50A2}" destId="{5F209CB7-E4E8-3849-9082-EAF82773BDE6}" srcOrd="0" destOrd="0" presId="urn:microsoft.com/office/officeart/2005/8/layout/cycle1"/>
    <dgm:cxn modelId="{BFCEC7AE-EB30-1542-B03D-11801B80D940}" type="presParOf" srcId="{1B98D83B-B767-C143-923F-01767846D363}" destId="{BECB8074-9B81-3444-B181-441CAF7BB449}" srcOrd="0" destOrd="0" presId="urn:microsoft.com/office/officeart/2005/8/layout/cycle1"/>
    <dgm:cxn modelId="{A74BFC7A-E05F-9D43-81FD-938666244531}" type="presParOf" srcId="{1B98D83B-B767-C143-923F-01767846D363}" destId="{13C71949-2FC0-EA4C-ACCB-E769B5BF00B5}" srcOrd="1" destOrd="0" presId="urn:microsoft.com/office/officeart/2005/8/layout/cycle1"/>
    <dgm:cxn modelId="{F9B9175B-A44F-3749-93B1-5B2AF52F034F}" type="presParOf" srcId="{1B98D83B-B767-C143-923F-01767846D363}" destId="{253730A7-A2DC-6649-B280-B922F1247245}" srcOrd="2" destOrd="0" presId="urn:microsoft.com/office/officeart/2005/8/layout/cycle1"/>
    <dgm:cxn modelId="{6ED84005-DDD2-3042-BA42-9321AE8DB6AE}" type="presParOf" srcId="{1B98D83B-B767-C143-923F-01767846D363}" destId="{EE811442-1432-8440-B6EC-C74DBA934A36}" srcOrd="3" destOrd="0" presId="urn:microsoft.com/office/officeart/2005/8/layout/cycle1"/>
    <dgm:cxn modelId="{2B8BD4EC-7AAF-394B-8DA3-5373B1A9FB0F}" type="presParOf" srcId="{1B98D83B-B767-C143-923F-01767846D363}" destId="{5F209CB7-E4E8-3849-9082-EAF82773BDE6}" srcOrd="4" destOrd="0" presId="urn:microsoft.com/office/officeart/2005/8/layout/cycle1"/>
    <dgm:cxn modelId="{880082B4-0880-F74C-ADD5-FB13C5DA39C5}" type="presParOf" srcId="{1B98D83B-B767-C143-923F-01767846D363}" destId="{78251E35-FDE4-2147-8FF5-4B91BAEBAFBE}" srcOrd="5" destOrd="0" presId="urn:microsoft.com/office/officeart/2005/8/layout/cycle1"/>
  </dgm:cxnLst>
  <dgm:bg>
    <a:solidFill>
      <a:schemeClr val="accent4"/>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71949-2FC0-EA4C-ACCB-E769B5BF00B5}">
      <dsp:nvSpPr>
        <dsp:cNvPr id="0" name=""/>
        <dsp:cNvSpPr/>
      </dsp:nvSpPr>
      <dsp:spPr>
        <a:xfrm>
          <a:off x="3213014" y="1191468"/>
          <a:ext cx="1968400" cy="196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da-DK" sz="3000" kern="1200" dirty="0"/>
        </a:p>
        <a:p>
          <a:pPr marL="0" lvl="0" indent="0" algn="ctr" defTabSz="1333500">
            <a:lnSpc>
              <a:spcPct val="90000"/>
            </a:lnSpc>
            <a:spcBef>
              <a:spcPct val="0"/>
            </a:spcBef>
            <a:spcAft>
              <a:spcPct val="35000"/>
            </a:spcAft>
            <a:buNone/>
          </a:pPr>
          <a:r>
            <a:rPr lang="da-DK" sz="3000" kern="1200" dirty="0"/>
            <a:t>Mennesker skaber steder</a:t>
          </a:r>
        </a:p>
      </dsp:txBody>
      <dsp:txXfrm>
        <a:off x="3213014" y="1191468"/>
        <a:ext cx="1968400" cy="1968400"/>
      </dsp:txXfrm>
    </dsp:sp>
    <dsp:sp modelId="{253730A7-A2DC-6649-B280-B922F1247245}">
      <dsp:nvSpPr>
        <dsp:cNvPr id="0" name=""/>
        <dsp:cNvSpPr/>
      </dsp:nvSpPr>
      <dsp:spPr>
        <a:xfrm>
          <a:off x="568560" y="153429"/>
          <a:ext cx="4044478" cy="4044478"/>
        </a:xfrm>
        <a:prstGeom prst="circularArrow">
          <a:avLst>
            <a:gd name="adj1" fmla="val 9490"/>
            <a:gd name="adj2" fmla="val 685651"/>
            <a:gd name="adj3" fmla="val 7847384"/>
            <a:gd name="adj4" fmla="val 2266965"/>
            <a:gd name="adj5" fmla="val 11072"/>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F209CB7-E4E8-3849-9082-EAF82773BDE6}">
      <dsp:nvSpPr>
        <dsp:cNvPr id="0" name=""/>
        <dsp:cNvSpPr/>
      </dsp:nvSpPr>
      <dsp:spPr>
        <a:xfrm>
          <a:off x="185" y="1191468"/>
          <a:ext cx="1968400" cy="196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da-DK" sz="3000" kern="1200" dirty="0"/>
        </a:p>
        <a:p>
          <a:pPr marL="0" lvl="0" indent="0" algn="ctr" defTabSz="1333500">
            <a:lnSpc>
              <a:spcPct val="90000"/>
            </a:lnSpc>
            <a:spcBef>
              <a:spcPct val="0"/>
            </a:spcBef>
            <a:spcAft>
              <a:spcPct val="35000"/>
            </a:spcAft>
            <a:buNone/>
          </a:pPr>
          <a:r>
            <a:rPr lang="da-DK" sz="3000" kern="1200" dirty="0"/>
            <a:t>Steder skaber mennesker</a:t>
          </a:r>
        </a:p>
      </dsp:txBody>
      <dsp:txXfrm>
        <a:off x="185" y="1191468"/>
        <a:ext cx="1968400" cy="1968400"/>
      </dsp:txXfrm>
    </dsp:sp>
    <dsp:sp modelId="{78251E35-FDE4-2147-8FF5-4B91BAEBAFBE}">
      <dsp:nvSpPr>
        <dsp:cNvPr id="0" name=""/>
        <dsp:cNvSpPr/>
      </dsp:nvSpPr>
      <dsp:spPr>
        <a:xfrm>
          <a:off x="568560" y="153429"/>
          <a:ext cx="4044478" cy="4044478"/>
        </a:xfrm>
        <a:prstGeom prst="circularArrow">
          <a:avLst>
            <a:gd name="adj1" fmla="val 9490"/>
            <a:gd name="adj2" fmla="val 685651"/>
            <a:gd name="adj3" fmla="val 18647384"/>
            <a:gd name="adj4" fmla="val 13066965"/>
            <a:gd name="adj5" fmla="val 11072"/>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83792B-0AD1-5A45-9E5A-904572F9156A}" type="datetimeFigureOut">
              <a:rPr lang="da-DK" smtClean="0"/>
              <a:t>16-01-2026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4E480C-54B0-B642-8888-A1260DCC4177}" type="slidenum">
              <a:rPr lang="da-DK" smtClean="0"/>
              <a:t>‹nr.›</a:t>
            </a:fld>
            <a:endParaRPr lang="da-DK"/>
          </a:p>
        </p:txBody>
      </p:sp>
    </p:spTree>
    <p:extLst>
      <p:ext uri="{BB962C8B-B14F-4D97-AF65-F5344CB8AC3E}">
        <p14:creationId xmlns:p14="http://schemas.microsoft.com/office/powerpoint/2010/main" val="2814651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notes"/>
          <p:cNvSpPr txBox="1">
            <a:spLocks noGrp="1"/>
          </p:cNvSpPr>
          <p:nvPr>
            <p:ph type="body" idx="1"/>
          </p:nvPr>
        </p:nvSpPr>
        <p:spPr>
          <a:xfrm>
            <a:off x="709930" y="4925407"/>
            <a:ext cx="5679440" cy="4029879"/>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97" name="Google Shape;97;p1: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da-DK" dirty="0"/>
              <a:t>Det oplevede er ikke altid det planlagte</a:t>
            </a:r>
            <a:endParaRPr dirty="0"/>
          </a:p>
        </p:txBody>
      </p:sp>
      <p:sp>
        <p:nvSpPr>
          <p:cNvPr id="366" name="Google Shape;36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6E4E480C-54B0-B642-8888-A1260DCC4177}" type="slidenum">
              <a:rPr lang="da-DK" smtClean="0"/>
              <a:t>11</a:t>
            </a:fld>
            <a:endParaRPr lang="da-DK"/>
          </a:p>
        </p:txBody>
      </p:sp>
    </p:spTree>
    <p:extLst>
      <p:ext uri="{BB962C8B-B14F-4D97-AF65-F5344CB8AC3E}">
        <p14:creationId xmlns:p14="http://schemas.microsoft.com/office/powerpoint/2010/main" val="83588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6E4E480C-54B0-B642-8888-A1260DCC4177}" type="slidenum">
              <a:rPr lang="da-DK" smtClean="0"/>
              <a:t>12</a:t>
            </a:fld>
            <a:endParaRPr lang="da-DK"/>
          </a:p>
        </p:txBody>
      </p:sp>
    </p:spTree>
    <p:extLst>
      <p:ext uri="{BB962C8B-B14F-4D97-AF65-F5344CB8AC3E}">
        <p14:creationId xmlns:p14="http://schemas.microsoft.com/office/powerpoint/2010/main" val="885249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Denne tilgang adskiller sig fra forskning,der ser fysiske omgivelser som repræsentation af æstetiske eller økonomiske værdier. </a:t>
            </a:r>
            <a:endParaRPr/>
          </a:p>
          <a:p>
            <a:pPr marL="0" lvl="0" indent="0" algn="l" rtl="0">
              <a:spcBef>
                <a:spcPts val="0"/>
              </a:spcBef>
              <a:spcAft>
                <a:spcPts val="0"/>
              </a:spcAft>
              <a:buClr>
                <a:schemeClr val="dk1"/>
              </a:buClr>
              <a:buSzPts val="1200"/>
              <a:buFont typeface="Calibri"/>
              <a:buNone/>
            </a:pPr>
            <a:r>
              <a:rPr lang="en-US"/>
              <a:t>Selvom fysiske rammer også skal opfylde praktiske formål og give plads og rum til arbejdsprocesser,</a:t>
            </a:r>
            <a:endParaRPr/>
          </a:p>
          <a:p>
            <a:pPr marL="0" lvl="0" indent="0" algn="l" rtl="0">
              <a:spcBef>
                <a:spcPts val="0"/>
              </a:spcBef>
              <a:spcAft>
                <a:spcPts val="0"/>
              </a:spcAft>
              <a:buClr>
                <a:schemeClr val="dk1"/>
              </a:buClr>
              <a:buSzPts val="1200"/>
              <a:buFont typeface="Calibri"/>
              <a:buNone/>
            </a:pPr>
            <a:r>
              <a:rPr lang="en-US"/>
              <a:t>maskiner m.m., kan elevers oplevelse af rammerne ses som en mulighed i relation til faglig, personlig og</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12</a:t>
            </a:r>
            <a:endParaRPr/>
          </a:p>
          <a:p>
            <a:pPr marL="0" lvl="0" indent="0" algn="l" rtl="0">
              <a:spcBef>
                <a:spcPts val="0"/>
              </a:spcBef>
              <a:spcAft>
                <a:spcPts val="0"/>
              </a:spcAft>
              <a:buClr>
                <a:schemeClr val="dk1"/>
              </a:buClr>
              <a:buSzPts val="1200"/>
              <a:buFont typeface="Calibri"/>
              <a:buNone/>
            </a:pPr>
            <a:r>
              <a:rPr lang="en-US"/>
              <a:t>social udvikling.</a:t>
            </a:r>
            <a:endParaRPr/>
          </a:p>
          <a:p>
            <a:pPr marL="0" lvl="0" indent="0" algn="l" rtl="0">
              <a:spcBef>
                <a:spcPts val="0"/>
              </a:spcBef>
              <a:spcAft>
                <a:spcPts val="0"/>
              </a:spcAft>
              <a:buClr>
                <a:schemeClr val="dk1"/>
              </a:buClr>
              <a:buSzPts val="1200"/>
              <a:buFont typeface="Calibri"/>
              <a:buNone/>
            </a:pPr>
            <a:endParaRPr/>
          </a:p>
        </p:txBody>
      </p:sp>
      <p:sp>
        <p:nvSpPr>
          <p:cNvPr id="283" name="Google Shape;28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levede skoleliv mellem bygningerne, i indretningen og på beliggenheden</a:t>
            </a:r>
          </a:p>
        </p:txBody>
      </p:sp>
      <p:sp>
        <p:nvSpPr>
          <p:cNvPr id="4" name="Pladsholder til slidenummer 3"/>
          <p:cNvSpPr>
            <a:spLocks noGrp="1"/>
          </p:cNvSpPr>
          <p:nvPr>
            <p:ph type="sldNum" sz="quarter" idx="5"/>
          </p:nvPr>
        </p:nvSpPr>
        <p:spPr/>
        <p:txBody>
          <a:bodyPr/>
          <a:lstStyle/>
          <a:p>
            <a:fld id="{6E4E480C-54B0-B642-8888-A1260DCC4177}" type="slidenum">
              <a:rPr lang="da-DK" smtClean="0"/>
              <a:t>14</a:t>
            </a:fld>
            <a:endParaRPr lang="da-DK"/>
          </a:p>
        </p:txBody>
      </p:sp>
    </p:spTree>
    <p:extLst>
      <p:ext uri="{BB962C8B-B14F-4D97-AF65-F5344CB8AC3E}">
        <p14:creationId xmlns:p14="http://schemas.microsoft.com/office/powerpoint/2010/main" val="3359075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”Rytmer, vaner, regler og ritualer kan udtrykke en </a:t>
            </a:r>
            <a:r>
              <a:rPr lang="da-DK" dirty="0" err="1"/>
              <a:t>normativitet</a:t>
            </a:r>
            <a:r>
              <a:rPr lang="da-DK" dirty="0"/>
              <a:t>, som huset besidder i sine vægge og rum og sit interiør. Også magt og viden sidder i væggene. Vores erfaringer med at være i huset farves af dette” </a:t>
            </a:r>
            <a:r>
              <a:rPr lang="da-DK" sz="200" dirty="0"/>
              <a:t>(Martinsen, 2005: 138)</a:t>
            </a:r>
          </a:p>
          <a:p>
            <a:endParaRPr lang="da-DK" dirty="0"/>
          </a:p>
        </p:txBody>
      </p:sp>
      <p:sp>
        <p:nvSpPr>
          <p:cNvPr id="4" name="Slide Number Placeholder 3"/>
          <p:cNvSpPr>
            <a:spLocks noGrp="1"/>
          </p:cNvSpPr>
          <p:nvPr>
            <p:ph type="sldNum" sz="quarter" idx="5"/>
          </p:nvPr>
        </p:nvSpPr>
        <p:spPr/>
        <p:txBody>
          <a:bodyPr/>
          <a:lstStyle/>
          <a:p>
            <a:fld id="{41E7407A-92A0-5247-85EC-93204384B8E3}" type="slidenum">
              <a:rPr lang="da-DK" smtClean="0">
                <a:uFillTx/>
              </a:rPr>
              <a:t>15</a:t>
            </a:fld>
            <a:endParaRPr lang="da-DK">
              <a:uFillTx/>
            </a:endParaRPr>
          </a:p>
        </p:txBody>
      </p:sp>
    </p:spTree>
    <p:extLst>
      <p:ext uri="{BB962C8B-B14F-4D97-AF65-F5344CB8AC3E}">
        <p14:creationId xmlns:p14="http://schemas.microsoft.com/office/powerpoint/2010/main" val="1862298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0: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0:notes"/>
          <p:cNvSpPr txBox="1">
            <a:spLocks noGrp="1"/>
          </p:cNvSpPr>
          <p:nvPr>
            <p:ph type="body" idx="1"/>
          </p:nvPr>
        </p:nvSpPr>
        <p:spPr>
          <a:xfrm>
            <a:off x="709930" y="4925407"/>
            <a:ext cx="5679440" cy="4029879"/>
          </a:xfrm>
          <a:prstGeom prst="rect">
            <a:avLst/>
          </a:prstGeom>
          <a:noFill/>
          <a:ln>
            <a:noFill/>
          </a:ln>
        </p:spPr>
        <p:txBody>
          <a:bodyPr spcFirstLastPara="1" wrap="square" lIns="99025" tIns="49500" rIns="99025" bIns="49500" anchor="t" anchorCtr="0">
            <a:noAutofit/>
          </a:bodyPr>
          <a:lstStyle/>
          <a:p>
            <a:pPr marL="0" lvl="0" indent="0" algn="l" rtl="0">
              <a:spcBef>
                <a:spcPts val="0"/>
              </a:spcBef>
              <a:spcAft>
                <a:spcPts val="0"/>
              </a:spcAft>
              <a:buNone/>
            </a:pPr>
            <a:r>
              <a:rPr lang="en-US"/>
              <a:t>Det handler om at skolen skal sætte sig selv lidt til side</a:t>
            </a:r>
            <a:endParaRPr/>
          </a:p>
        </p:txBody>
      </p:sp>
      <p:sp>
        <p:nvSpPr>
          <p:cNvPr id="217" name="Google Shape;217;p10:notes"/>
          <p:cNvSpPr txBox="1">
            <a:spLocks noGrp="1"/>
          </p:cNvSpPr>
          <p:nvPr>
            <p:ph type="sldNum" idx="12"/>
          </p:nvPr>
        </p:nvSpPr>
        <p:spPr>
          <a:xfrm>
            <a:off x="4021294" y="9721107"/>
            <a:ext cx="3076363" cy="513507"/>
          </a:xfrm>
          <a:prstGeom prst="rect">
            <a:avLst/>
          </a:prstGeom>
          <a:noFill/>
          <a:ln>
            <a:noFill/>
          </a:ln>
        </p:spPr>
        <p:txBody>
          <a:bodyPr spcFirstLastPara="1" wrap="square" lIns="99025" tIns="49500" rIns="99025" bIns="495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41E7407A-92A0-5247-85EC-93204384B8E3}" type="slidenum">
              <a:rPr lang="da-DK" smtClean="0">
                <a:uFillTx/>
              </a:rPr>
              <a:t>17</a:t>
            </a:fld>
            <a:endParaRPr lang="da-DK">
              <a:uFillTx/>
            </a:endParaRPr>
          </a:p>
        </p:txBody>
      </p:sp>
    </p:spTree>
    <p:extLst>
      <p:ext uri="{BB962C8B-B14F-4D97-AF65-F5344CB8AC3E}">
        <p14:creationId xmlns:p14="http://schemas.microsoft.com/office/powerpoint/2010/main" val="1392936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65" name="Google Shape;56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709930" y="4925407"/>
            <a:ext cx="5679440" cy="4029879"/>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06" name="Google Shape;106;p2: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6E4E480C-54B0-B642-8888-A1260DCC4177}" type="slidenum">
              <a:rPr lang="da-DK" smtClean="0"/>
              <a:t>20</a:t>
            </a:fld>
            <a:endParaRPr lang="da-DK"/>
          </a:p>
        </p:txBody>
      </p:sp>
    </p:spTree>
    <p:extLst>
      <p:ext uri="{BB962C8B-B14F-4D97-AF65-F5344CB8AC3E}">
        <p14:creationId xmlns:p14="http://schemas.microsoft.com/office/powerpoint/2010/main" val="120140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41E7407A-92A0-5247-85EC-93204384B8E3}" type="slidenum">
              <a:rPr lang="da-DK" smtClean="0">
                <a:uFillTx/>
              </a:rPr>
              <a:t>21</a:t>
            </a:fld>
            <a:endParaRPr lang="da-DK">
              <a:uFillTx/>
            </a:endParaRPr>
          </a:p>
        </p:txBody>
      </p:sp>
    </p:spTree>
    <p:extLst>
      <p:ext uri="{BB962C8B-B14F-4D97-AF65-F5344CB8AC3E}">
        <p14:creationId xmlns:p14="http://schemas.microsoft.com/office/powerpoint/2010/main" val="1132930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6E4E480C-54B0-B642-8888-A1260DCC4177}" type="slidenum">
              <a:rPr lang="da-DK" smtClean="0"/>
              <a:t>22</a:t>
            </a:fld>
            <a:endParaRPr lang="da-DK"/>
          </a:p>
        </p:txBody>
      </p:sp>
    </p:spTree>
    <p:extLst>
      <p:ext uri="{BB962C8B-B14F-4D97-AF65-F5344CB8AC3E}">
        <p14:creationId xmlns:p14="http://schemas.microsoft.com/office/powerpoint/2010/main" val="21684010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06" name="Google Shape;60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86" name="Google Shape;58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77" name="Google Shape;57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6E4E480C-54B0-B642-8888-A1260DCC4177}" type="slidenum">
              <a:rPr lang="da-DK" smtClean="0"/>
              <a:t>29</a:t>
            </a:fld>
            <a:endParaRPr lang="da-DK"/>
          </a:p>
        </p:txBody>
      </p:sp>
    </p:spTree>
    <p:extLst>
      <p:ext uri="{BB962C8B-B14F-4D97-AF65-F5344CB8AC3E}">
        <p14:creationId xmlns:p14="http://schemas.microsoft.com/office/powerpoint/2010/main" val="987965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“Når vi taler campus, taler vi ofte om bygninger, organisering og samarbejdsmodeller.”</a:t>
            </a:r>
          </a:p>
          <a:p>
            <a:r>
              <a:rPr lang="da-DK" dirty="0"/>
              <a:t>“I dag vil jeg invitere jer til at se campus som noget andet:</a:t>
            </a:r>
            <a:br>
              <a:rPr lang="da-DK" dirty="0"/>
            </a:br>
            <a:r>
              <a:rPr lang="da-DK" dirty="0"/>
              <a:t>👉 </a:t>
            </a:r>
            <a:r>
              <a:rPr lang="da-DK" i="1" dirty="0"/>
              <a:t>et sted, der opleves, mærkes og tolkes af elever – hver dag</a:t>
            </a:r>
            <a:r>
              <a:rPr lang="da-DK" dirty="0"/>
              <a:t>.</a:t>
            </a:r>
          </a:p>
          <a:p>
            <a:endParaRPr lang="en-GB" dirty="0"/>
          </a:p>
        </p:txBody>
      </p:sp>
      <p:sp>
        <p:nvSpPr>
          <p:cNvPr id="4" name="Slide Number Placeholder 3"/>
          <p:cNvSpPr>
            <a:spLocks noGrp="1"/>
          </p:cNvSpPr>
          <p:nvPr>
            <p:ph type="sldNum" sz="quarter" idx="5"/>
          </p:nvPr>
        </p:nvSpPr>
        <p:spPr/>
        <p:txBody>
          <a:bodyPr/>
          <a:lstStyle/>
          <a:p>
            <a:fld id="{6E4E480C-54B0-B642-8888-A1260DCC4177}" type="slidenum">
              <a:rPr lang="da-DK" smtClean="0"/>
              <a:t>3</a:t>
            </a:fld>
            <a:endParaRPr lang="da-DK"/>
          </a:p>
        </p:txBody>
      </p:sp>
    </p:spTree>
    <p:extLst>
      <p:ext uri="{BB962C8B-B14F-4D97-AF65-F5344CB8AC3E}">
        <p14:creationId xmlns:p14="http://schemas.microsoft.com/office/powerpoint/2010/main" val="30221804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6E4E480C-54B0-B642-8888-A1260DCC4177}" type="slidenum">
              <a:rPr lang="da-DK" smtClean="0"/>
              <a:t>30</a:t>
            </a:fld>
            <a:endParaRPr lang="da-DK"/>
          </a:p>
        </p:txBody>
      </p:sp>
    </p:spTree>
    <p:extLst>
      <p:ext uri="{BB962C8B-B14F-4D97-AF65-F5344CB8AC3E}">
        <p14:creationId xmlns:p14="http://schemas.microsoft.com/office/powerpoint/2010/main" val="2936064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6E4E480C-54B0-B642-8888-A1260DCC4177}" type="slidenum">
              <a:rPr lang="da-DK" smtClean="0"/>
              <a:t>31</a:t>
            </a:fld>
            <a:endParaRPr lang="da-DK"/>
          </a:p>
        </p:txBody>
      </p:sp>
    </p:spTree>
    <p:extLst>
      <p:ext uri="{BB962C8B-B14F-4D97-AF65-F5344CB8AC3E}">
        <p14:creationId xmlns:p14="http://schemas.microsoft.com/office/powerpoint/2010/main" val="37793634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6E4E480C-54B0-B642-8888-A1260DCC4177}" type="slidenum">
              <a:rPr lang="da-DK" smtClean="0"/>
              <a:t>32</a:t>
            </a:fld>
            <a:endParaRPr lang="da-DK"/>
          </a:p>
        </p:txBody>
      </p:sp>
    </p:spTree>
    <p:extLst>
      <p:ext uri="{BB962C8B-B14F-4D97-AF65-F5344CB8AC3E}">
        <p14:creationId xmlns:p14="http://schemas.microsoft.com/office/powerpoint/2010/main" val="21232309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41E7407A-92A0-5247-85EC-93204384B8E3}" type="slidenum">
              <a:rPr lang="da-DK" smtClean="0">
                <a:uFillTx/>
              </a:rPr>
              <a:t>33</a:t>
            </a:fld>
            <a:endParaRPr lang="da-DK">
              <a:uFillTx/>
            </a:endParaRPr>
          </a:p>
        </p:txBody>
      </p:sp>
    </p:spTree>
    <p:extLst>
      <p:ext uri="{BB962C8B-B14F-4D97-AF65-F5344CB8AC3E}">
        <p14:creationId xmlns:p14="http://schemas.microsoft.com/office/powerpoint/2010/main" val="1210671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E4E480C-54B0-B642-8888-A1260DCC4177}" type="slidenum">
              <a:rPr lang="da-DK" smtClean="0"/>
              <a:t>4</a:t>
            </a:fld>
            <a:endParaRPr lang="da-DK"/>
          </a:p>
        </p:txBody>
      </p:sp>
    </p:spTree>
    <p:extLst>
      <p:ext uri="{BB962C8B-B14F-4D97-AF65-F5344CB8AC3E}">
        <p14:creationId xmlns:p14="http://schemas.microsoft.com/office/powerpoint/2010/main" val="2092981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E4E480C-54B0-B642-8888-A1260DCC4177}" type="slidenum">
              <a:rPr lang="da-DK" smtClean="0"/>
              <a:t>5</a:t>
            </a:fld>
            <a:endParaRPr lang="da-DK"/>
          </a:p>
        </p:txBody>
      </p:sp>
    </p:spTree>
    <p:extLst>
      <p:ext uri="{BB962C8B-B14F-4D97-AF65-F5344CB8AC3E}">
        <p14:creationId xmlns:p14="http://schemas.microsoft.com/office/powerpoint/2010/main" val="3866625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Oplægget skal:</a:t>
            </a:r>
          </a:p>
          <a:p>
            <a:r>
              <a:rPr lang="da-DK" dirty="0"/>
              <a:t>forstyrre et </a:t>
            </a:r>
            <a:r>
              <a:rPr lang="da-DK" b="1" dirty="0"/>
              <a:t>voksent/organisatorisk blik</a:t>
            </a:r>
            <a:endParaRPr lang="da-DK" dirty="0"/>
          </a:p>
          <a:p>
            <a:r>
              <a:rPr lang="da-DK" dirty="0"/>
              <a:t>legitimere </a:t>
            </a:r>
            <a:r>
              <a:rPr lang="da-DK" b="1" dirty="0"/>
              <a:t>elevperspektivet som strategisk viden</a:t>
            </a:r>
            <a:endParaRPr lang="da-DK" dirty="0"/>
          </a:p>
          <a:p>
            <a:r>
              <a:rPr lang="da-DK" dirty="0"/>
              <a:t>klargøre deltagerne til </a:t>
            </a:r>
            <a:r>
              <a:rPr lang="da-DK" b="1" dirty="0"/>
              <a:t>at tænke hypotetisk og kreativt</a:t>
            </a:r>
            <a:endParaRPr lang="da-DK" dirty="0"/>
          </a:p>
          <a:p>
            <a:endParaRPr lang="en-GB" dirty="0"/>
          </a:p>
        </p:txBody>
      </p:sp>
      <p:sp>
        <p:nvSpPr>
          <p:cNvPr id="4" name="Slide Number Placeholder 3"/>
          <p:cNvSpPr>
            <a:spLocks noGrp="1"/>
          </p:cNvSpPr>
          <p:nvPr>
            <p:ph type="sldNum" sz="quarter" idx="5"/>
          </p:nvPr>
        </p:nvSpPr>
        <p:spPr/>
        <p:txBody>
          <a:bodyPr/>
          <a:lstStyle/>
          <a:p>
            <a:fld id="{6E4E480C-54B0-B642-8888-A1260DCC4177}" type="slidenum">
              <a:rPr lang="da-DK" smtClean="0"/>
              <a:t>6</a:t>
            </a:fld>
            <a:endParaRPr lang="da-DK"/>
          </a:p>
        </p:txBody>
      </p:sp>
    </p:spTree>
    <p:extLst>
      <p:ext uri="{BB962C8B-B14F-4D97-AF65-F5344CB8AC3E}">
        <p14:creationId xmlns:p14="http://schemas.microsoft.com/office/powerpoint/2010/main" val="2437078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E4E480C-54B0-B642-8888-A1260DCC4177}" type="slidenum">
              <a:rPr lang="da-DK" smtClean="0"/>
              <a:t>7</a:t>
            </a:fld>
            <a:endParaRPr lang="da-DK"/>
          </a:p>
        </p:txBody>
      </p:sp>
    </p:spTree>
    <p:extLst>
      <p:ext uri="{BB962C8B-B14F-4D97-AF65-F5344CB8AC3E}">
        <p14:creationId xmlns:p14="http://schemas.microsoft.com/office/powerpoint/2010/main" val="4216731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notes"/>
          <p:cNvSpPr txBox="1">
            <a:spLocks noGrp="1"/>
          </p:cNvSpPr>
          <p:nvPr>
            <p:ph type="body" idx="1"/>
          </p:nvPr>
        </p:nvSpPr>
        <p:spPr>
          <a:xfrm>
            <a:off x="709930" y="4925407"/>
            <a:ext cx="5679440" cy="4029879"/>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51" name="Google Shape;151;p5: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Sted er ikke bare en passiv baggrund – læs op fra bog, indledning om rart sted at være og lære</a:t>
            </a:r>
          </a:p>
        </p:txBody>
      </p:sp>
      <p:sp>
        <p:nvSpPr>
          <p:cNvPr id="4" name="Pladsholder til slidenummer 3"/>
          <p:cNvSpPr>
            <a:spLocks noGrp="1"/>
          </p:cNvSpPr>
          <p:nvPr>
            <p:ph type="sldNum" sz="quarter" idx="5"/>
          </p:nvPr>
        </p:nvSpPr>
        <p:spPr/>
        <p:txBody>
          <a:bodyPr/>
          <a:lstStyle/>
          <a:p>
            <a:fld id="{41E7407A-92A0-5247-85EC-93204384B8E3}" type="slidenum">
              <a:rPr lang="da-DK" smtClean="0">
                <a:uFillTx/>
              </a:rPr>
              <a:t>9</a:t>
            </a:fld>
            <a:endParaRPr lang="da-DK">
              <a:uFillTx/>
            </a:endParaRPr>
          </a:p>
        </p:txBody>
      </p:sp>
    </p:spTree>
    <p:extLst>
      <p:ext uri="{BB962C8B-B14F-4D97-AF65-F5344CB8AC3E}">
        <p14:creationId xmlns:p14="http://schemas.microsoft.com/office/powerpoint/2010/main" val="1810711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1983C4-0BED-5F4E-AF3E-E22C0BE292A9}"/>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58582C7A-4218-9745-9E62-81B07DB0F6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A387FE77-0EC8-9141-9DD3-7F9A1DD7B606}"/>
              </a:ext>
            </a:extLst>
          </p:cNvPr>
          <p:cNvSpPr>
            <a:spLocks noGrp="1"/>
          </p:cNvSpPr>
          <p:nvPr>
            <p:ph type="dt" sz="half" idx="10"/>
          </p:nvPr>
        </p:nvSpPr>
        <p:spPr/>
        <p:txBody>
          <a:bodyPr/>
          <a:lstStyle/>
          <a:p>
            <a:fld id="{AA369915-49B1-42E2-9F5D-D0FA346C48D5}" type="datetime1">
              <a:rPr lang="da-DK" smtClean="0"/>
              <a:t>16-01-2026</a:t>
            </a:fld>
            <a:endParaRPr lang="da-DK"/>
          </a:p>
        </p:txBody>
      </p:sp>
      <p:sp>
        <p:nvSpPr>
          <p:cNvPr id="5" name="Pladsholder til sidefod 4">
            <a:extLst>
              <a:ext uri="{FF2B5EF4-FFF2-40B4-BE49-F238E27FC236}">
                <a16:creationId xmlns:a16="http://schemas.microsoft.com/office/drawing/2014/main" id="{E194BA95-FB69-0241-AF3B-8B011B475D2C}"/>
              </a:ext>
            </a:extLst>
          </p:cNvPr>
          <p:cNvSpPr>
            <a:spLocks noGrp="1"/>
          </p:cNvSpPr>
          <p:nvPr>
            <p:ph type="ftr" sz="quarter" idx="11"/>
          </p:nvPr>
        </p:nvSpPr>
        <p:spPr/>
        <p:txBody>
          <a:bodyPr/>
          <a:lstStyle/>
          <a:p>
            <a:r>
              <a:rPr lang="da-DK"/>
              <a:t>sunachristensen@gmail.com</a:t>
            </a:r>
          </a:p>
        </p:txBody>
      </p:sp>
      <p:sp>
        <p:nvSpPr>
          <p:cNvPr id="6" name="Pladsholder til slidenummer 5">
            <a:extLst>
              <a:ext uri="{FF2B5EF4-FFF2-40B4-BE49-F238E27FC236}">
                <a16:creationId xmlns:a16="http://schemas.microsoft.com/office/drawing/2014/main" id="{8F0B5787-B7F2-8E4E-B669-416C5412F8AC}"/>
              </a:ext>
            </a:extLst>
          </p:cNvPr>
          <p:cNvSpPr>
            <a:spLocks noGrp="1"/>
          </p:cNvSpPr>
          <p:nvPr>
            <p:ph type="sldNum" sz="quarter" idx="12"/>
          </p:nvPr>
        </p:nvSpPr>
        <p:spPr/>
        <p:txBody>
          <a:bodyPr/>
          <a:lstStyle/>
          <a:p>
            <a:fld id="{298CB01E-4908-5D43-9145-B0AEF87983DB}" type="slidenum">
              <a:rPr lang="da-DK" smtClean="0"/>
              <a:t>‹nr.›</a:t>
            </a:fld>
            <a:endParaRPr lang="da-DK"/>
          </a:p>
        </p:txBody>
      </p:sp>
    </p:spTree>
    <p:extLst>
      <p:ext uri="{BB962C8B-B14F-4D97-AF65-F5344CB8AC3E}">
        <p14:creationId xmlns:p14="http://schemas.microsoft.com/office/powerpoint/2010/main" val="1638885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17568D-6C9A-624A-9A5C-B9258AD4FB11}"/>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A51DBECB-B64A-D54C-A1A7-EC2C417B518E}"/>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7E8CFF0-4FFE-AE46-9876-09D6FD06C325}"/>
              </a:ext>
            </a:extLst>
          </p:cNvPr>
          <p:cNvSpPr>
            <a:spLocks noGrp="1"/>
          </p:cNvSpPr>
          <p:nvPr>
            <p:ph type="dt" sz="half" idx="10"/>
          </p:nvPr>
        </p:nvSpPr>
        <p:spPr/>
        <p:txBody>
          <a:bodyPr/>
          <a:lstStyle/>
          <a:p>
            <a:fld id="{E2FAE913-45CE-4D3E-88FD-7D68F91FE0A0}" type="datetime1">
              <a:rPr lang="da-DK" smtClean="0"/>
              <a:t>16-01-2026</a:t>
            </a:fld>
            <a:endParaRPr lang="da-DK"/>
          </a:p>
        </p:txBody>
      </p:sp>
      <p:sp>
        <p:nvSpPr>
          <p:cNvPr id="5" name="Pladsholder til sidefod 4">
            <a:extLst>
              <a:ext uri="{FF2B5EF4-FFF2-40B4-BE49-F238E27FC236}">
                <a16:creationId xmlns:a16="http://schemas.microsoft.com/office/drawing/2014/main" id="{9BE531DE-C13C-0846-B762-A96FD218486B}"/>
              </a:ext>
            </a:extLst>
          </p:cNvPr>
          <p:cNvSpPr>
            <a:spLocks noGrp="1"/>
          </p:cNvSpPr>
          <p:nvPr>
            <p:ph type="ftr" sz="quarter" idx="11"/>
          </p:nvPr>
        </p:nvSpPr>
        <p:spPr/>
        <p:txBody>
          <a:bodyPr/>
          <a:lstStyle/>
          <a:p>
            <a:r>
              <a:rPr lang="da-DK"/>
              <a:t>sunachristensen@gmail.com</a:t>
            </a:r>
          </a:p>
        </p:txBody>
      </p:sp>
      <p:sp>
        <p:nvSpPr>
          <p:cNvPr id="6" name="Pladsholder til slidenummer 5">
            <a:extLst>
              <a:ext uri="{FF2B5EF4-FFF2-40B4-BE49-F238E27FC236}">
                <a16:creationId xmlns:a16="http://schemas.microsoft.com/office/drawing/2014/main" id="{9432F6DF-2530-3044-8FB8-56EFCB4000BD}"/>
              </a:ext>
            </a:extLst>
          </p:cNvPr>
          <p:cNvSpPr>
            <a:spLocks noGrp="1"/>
          </p:cNvSpPr>
          <p:nvPr>
            <p:ph type="sldNum" sz="quarter" idx="12"/>
          </p:nvPr>
        </p:nvSpPr>
        <p:spPr/>
        <p:txBody>
          <a:bodyPr/>
          <a:lstStyle/>
          <a:p>
            <a:fld id="{298CB01E-4908-5D43-9145-B0AEF87983DB}" type="slidenum">
              <a:rPr lang="da-DK" smtClean="0"/>
              <a:t>‹nr.›</a:t>
            </a:fld>
            <a:endParaRPr lang="da-DK"/>
          </a:p>
        </p:txBody>
      </p:sp>
    </p:spTree>
    <p:extLst>
      <p:ext uri="{BB962C8B-B14F-4D97-AF65-F5344CB8AC3E}">
        <p14:creationId xmlns:p14="http://schemas.microsoft.com/office/powerpoint/2010/main" val="1193165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184127C1-8133-F541-84F1-1A0E3DA9B1B3}"/>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F4A3BA0D-F580-6A40-BDDE-380AEA3FBB06}"/>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2125A5F-3F12-4248-B6B5-07DDD13172A2}"/>
              </a:ext>
            </a:extLst>
          </p:cNvPr>
          <p:cNvSpPr>
            <a:spLocks noGrp="1"/>
          </p:cNvSpPr>
          <p:nvPr>
            <p:ph type="dt" sz="half" idx="10"/>
          </p:nvPr>
        </p:nvSpPr>
        <p:spPr/>
        <p:txBody>
          <a:bodyPr/>
          <a:lstStyle/>
          <a:p>
            <a:fld id="{B7E38D33-DF33-4D12-90FE-D45E37887CBC}" type="datetime1">
              <a:rPr lang="da-DK" smtClean="0"/>
              <a:t>16-01-2026</a:t>
            </a:fld>
            <a:endParaRPr lang="da-DK"/>
          </a:p>
        </p:txBody>
      </p:sp>
      <p:sp>
        <p:nvSpPr>
          <p:cNvPr id="5" name="Pladsholder til sidefod 4">
            <a:extLst>
              <a:ext uri="{FF2B5EF4-FFF2-40B4-BE49-F238E27FC236}">
                <a16:creationId xmlns:a16="http://schemas.microsoft.com/office/drawing/2014/main" id="{B60B3119-B641-B348-8497-FF847E697391}"/>
              </a:ext>
            </a:extLst>
          </p:cNvPr>
          <p:cNvSpPr>
            <a:spLocks noGrp="1"/>
          </p:cNvSpPr>
          <p:nvPr>
            <p:ph type="ftr" sz="quarter" idx="11"/>
          </p:nvPr>
        </p:nvSpPr>
        <p:spPr/>
        <p:txBody>
          <a:bodyPr/>
          <a:lstStyle/>
          <a:p>
            <a:r>
              <a:rPr lang="da-DK"/>
              <a:t>sunachristensen@gmail.com</a:t>
            </a:r>
          </a:p>
        </p:txBody>
      </p:sp>
      <p:sp>
        <p:nvSpPr>
          <p:cNvPr id="6" name="Pladsholder til slidenummer 5">
            <a:extLst>
              <a:ext uri="{FF2B5EF4-FFF2-40B4-BE49-F238E27FC236}">
                <a16:creationId xmlns:a16="http://schemas.microsoft.com/office/drawing/2014/main" id="{76AB0468-1EF9-4842-A094-8B83B2BF4B32}"/>
              </a:ext>
            </a:extLst>
          </p:cNvPr>
          <p:cNvSpPr>
            <a:spLocks noGrp="1"/>
          </p:cNvSpPr>
          <p:nvPr>
            <p:ph type="sldNum" sz="quarter" idx="12"/>
          </p:nvPr>
        </p:nvSpPr>
        <p:spPr/>
        <p:txBody>
          <a:bodyPr/>
          <a:lstStyle/>
          <a:p>
            <a:fld id="{298CB01E-4908-5D43-9145-B0AEF87983DB}" type="slidenum">
              <a:rPr lang="da-DK" smtClean="0"/>
              <a:t>‹nr.›</a:t>
            </a:fld>
            <a:endParaRPr lang="da-DK"/>
          </a:p>
        </p:txBody>
      </p:sp>
    </p:spTree>
    <p:extLst>
      <p:ext uri="{BB962C8B-B14F-4D97-AF65-F5344CB8AC3E}">
        <p14:creationId xmlns:p14="http://schemas.microsoft.com/office/powerpoint/2010/main" val="1229943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llede med billedtekst" type="picTx">
  <p:cSld name="1_Billede med billedtekst">
    <p:spTree>
      <p:nvGrpSpPr>
        <p:cNvPr id="1" name="Shape 50"/>
        <p:cNvGrpSpPr/>
        <p:nvPr/>
      </p:nvGrpSpPr>
      <p:grpSpPr>
        <a:xfrm>
          <a:off x="0" y="0"/>
          <a:ext cx="0" cy="0"/>
          <a:chOff x="0" y="0"/>
          <a:chExt cx="0" cy="0"/>
        </a:xfrm>
      </p:grpSpPr>
      <p:sp>
        <p:nvSpPr>
          <p:cNvPr id="51" name="Google Shape;51;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51"/>
          <p:cNvSpPr>
            <a:spLocks noGrp="1"/>
          </p:cNvSpPr>
          <p:nvPr>
            <p:ph type="pic" idx="2"/>
          </p:nvPr>
        </p:nvSpPr>
        <p:spPr>
          <a:xfrm>
            <a:off x="5183188" y="987425"/>
            <a:ext cx="6172200" cy="4873625"/>
          </a:xfrm>
          <a:prstGeom prst="rect">
            <a:avLst/>
          </a:prstGeom>
          <a:noFill/>
          <a:ln>
            <a:noFill/>
          </a:ln>
        </p:spPr>
        <p:txBody>
          <a:bodyPr/>
          <a:lstStyle/>
          <a:p>
            <a:endParaRPr lang="en-GB"/>
          </a:p>
        </p:txBody>
      </p:sp>
      <p:sp>
        <p:nvSpPr>
          <p:cNvPr id="53" name="Google Shape;53;p5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4" name="Google Shape;54;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fld id="{00831ED0-772D-40AE-91A2-5969C2D12FEB}" type="datetime1">
              <a:rPr lang="da-DK" smtClean="0"/>
              <a:t>16-01-2026</a:t>
            </a:fld>
            <a:endParaRPr/>
          </a:p>
        </p:txBody>
      </p:sp>
      <p:sp>
        <p:nvSpPr>
          <p:cNvPr id="55" name="Google Shape;55;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r>
              <a:rPr lang="da-DK"/>
              <a:t>sunachristensen@gmail.com</a:t>
            </a:r>
            <a:endParaRPr/>
          </a:p>
        </p:txBody>
      </p:sp>
      <p:sp>
        <p:nvSpPr>
          <p:cNvPr id="56" name="Google Shape;56;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sz="1000"/>
          </a:p>
        </p:txBody>
      </p:sp>
    </p:spTree>
    <p:extLst>
      <p:ext uri="{BB962C8B-B14F-4D97-AF65-F5344CB8AC3E}">
        <p14:creationId xmlns:p14="http://schemas.microsoft.com/office/powerpoint/2010/main" val="1041643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DD3130-2B93-F84F-91E3-074DE0D1909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9E9BA0E-DE95-3044-B256-6B0B585B2041}"/>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7512B29-7D50-174A-A374-04D41FD51E5C}"/>
              </a:ext>
            </a:extLst>
          </p:cNvPr>
          <p:cNvSpPr>
            <a:spLocks noGrp="1"/>
          </p:cNvSpPr>
          <p:nvPr>
            <p:ph type="dt" sz="half" idx="10"/>
          </p:nvPr>
        </p:nvSpPr>
        <p:spPr/>
        <p:txBody>
          <a:bodyPr/>
          <a:lstStyle/>
          <a:p>
            <a:fld id="{DC01138F-87A5-43C6-AC4E-4AA46C8B23F1}" type="datetime1">
              <a:rPr lang="da-DK" smtClean="0"/>
              <a:t>16-01-2026</a:t>
            </a:fld>
            <a:endParaRPr lang="da-DK"/>
          </a:p>
        </p:txBody>
      </p:sp>
      <p:sp>
        <p:nvSpPr>
          <p:cNvPr id="5" name="Pladsholder til sidefod 4">
            <a:extLst>
              <a:ext uri="{FF2B5EF4-FFF2-40B4-BE49-F238E27FC236}">
                <a16:creationId xmlns:a16="http://schemas.microsoft.com/office/drawing/2014/main" id="{E0F5B49A-2F42-9542-BE1B-EBE2D6C7523D}"/>
              </a:ext>
            </a:extLst>
          </p:cNvPr>
          <p:cNvSpPr>
            <a:spLocks noGrp="1"/>
          </p:cNvSpPr>
          <p:nvPr>
            <p:ph type="ftr" sz="quarter" idx="11"/>
          </p:nvPr>
        </p:nvSpPr>
        <p:spPr/>
        <p:txBody>
          <a:bodyPr/>
          <a:lstStyle/>
          <a:p>
            <a:r>
              <a:rPr lang="da-DK"/>
              <a:t>sunachristensen@gmail.com</a:t>
            </a:r>
          </a:p>
        </p:txBody>
      </p:sp>
      <p:sp>
        <p:nvSpPr>
          <p:cNvPr id="6" name="Pladsholder til slidenummer 5">
            <a:extLst>
              <a:ext uri="{FF2B5EF4-FFF2-40B4-BE49-F238E27FC236}">
                <a16:creationId xmlns:a16="http://schemas.microsoft.com/office/drawing/2014/main" id="{5CEFCCAD-A6B0-834F-A2FD-F4A26DA2FC9D}"/>
              </a:ext>
            </a:extLst>
          </p:cNvPr>
          <p:cNvSpPr>
            <a:spLocks noGrp="1"/>
          </p:cNvSpPr>
          <p:nvPr>
            <p:ph type="sldNum" sz="quarter" idx="12"/>
          </p:nvPr>
        </p:nvSpPr>
        <p:spPr/>
        <p:txBody>
          <a:bodyPr/>
          <a:lstStyle/>
          <a:p>
            <a:fld id="{298CB01E-4908-5D43-9145-B0AEF87983DB}" type="slidenum">
              <a:rPr lang="da-DK" smtClean="0"/>
              <a:t>‹nr.›</a:t>
            </a:fld>
            <a:endParaRPr lang="da-DK"/>
          </a:p>
        </p:txBody>
      </p:sp>
    </p:spTree>
    <p:extLst>
      <p:ext uri="{BB962C8B-B14F-4D97-AF65-F5344CB8AC3E}">
        <p14:creationId xmlns:p14="http://schemas.microsoft.com/office/powerpoint/2010/main" val="3456622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8AEA48-8698-5D44-B0C7-10621D1A3DA6}"/>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BA18811A-B368-B147-8F60-5F430C0F08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9681A66D-3E6A-5D48-A156-8844F056CF8A}"/>
              </a:ext>
            </a:extLst>
          </p:cNvPr>
          <p:cNvSpPr>
            <a:spLocks noGrp="1"/>
          </p:cNvSpPr>
          <p:nvPr>
            <p:ph type="dt" sz="half" idx="10"/>
          </p:nvPr>
        </p:nvSpPr>
        <p:spPr/>
        <p:txBody>
          <a:bodyPr/>
          <a:lstStyle/>
          <a:p>
            <a:fld id="{76749D25-790C-4866-AB75-63217B76B701}" type="datetime1">
              <a:rPr lang="da-DK" smtClean="0"/>
              <a:t>16-01-2026</a:t>
            </a:fld>
            <a:endParaRPr lang="da-DK"/>
          </a:p>
        </p:txBody>
      </p:sp>
      <p:sp>
        <p:nvSpPr>
          <p:cNvPr id="5" name="Pladsholder til sidefod 4">
            <a:extLst>
              <a:ext uri="{FF2B5EF4-FFF2-40B4-BE49-F238E27FC236}">
                <a16:creationId xmlns:a16="http://schemas.microsoft.com/office/drawing/2014/main" id="{435F6D0B-6449-DA44-8E5B-4211181991AF}"/>
              </a:ext>
            </a:extLst>
          </p:cNvPr>
          <p:cNvSpPr>
            <a:spLocks noGrp="1"/>
          </p:cNvSpPr>
          <p:nvPr>
            <p:ph type="ftr" sz="quarter" idx="11"/>
          </p:nvPr>
        </p:nvSpPr>
        <p:spPr/>
        <p:txBody>
          <a:bodyPr/>
          <a:lstStyle/>
          <a:p>
            <a:r>
              <a:rPr lang="da-DK"/>
              <a:t>sunachristensen@gmail.com</a:t>
            </a:r>
          </a:p>
        </p:txBody>
      </p:sp>
      <p:sp>
        <p:nvSpPr>
          <p:cNvPr id="6" name="Pladsholder til slidenummer 5">
            <a:extLst>
              <a:ext uri="{FF2B5EF4-FFF2-40B4-BE49-F238E27FC236}">
                <a16:creationId xmlns:a16="http://schemas.microsoft.com/office/drawing/2014/main" id="{640C17D9-93EB-C141-BE4E-CF4FE4DA5529}"/>
              </a:ext>
            </a:extLst>
          </p:cNvPr>
          <p:cNvSpPr>
            <a:spLocks noGrp="1"/>
          </p:cNvSpPr>
          <p:nvPr>
            <p:ph type="sldNum" sz="quarter" idx="12"/>
          </p:nvPr>
        </p:nvSpPr>
        <p:spPr/>
        <p:txBody>
          <a:bodyPr/>
          <a:lstStyle/>
          <a:p>
            <a:fld id="{298CB01E-4908-5D43-9145-B0AEF87983DB}" type="slidenum">
              <a:rPr lang="da-DK" smtClean="0"/>
              <a:t>‹nr.›</a:t>
            </a:fld>
            <a:endParaRPr lang="da-DK"/>
          </a:p>
        </p:txBody>
      </p:sp>
    </p:spTree>
    <p:extLst>
      <p:ext uri="{BB962C8B-B14F-4D97-AF65-F5344CB8AC3E}">
        <p14:creationId xmlns:p14="http://schemas.microsoft.com/office/powerpoint/2010/main" val="2796264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4125AC-0186-9D4A-8C08-150779090A3E}"/>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BACB408-2B85-714C-A109-F93F21934C18}"/>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F35C65B6-3B17-964B-A661-2E4A61D86372}"/>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24E45E28-04D1-A448-AAE8-FDE36DC9A967}"/>
              </a:ext>
            </a:extLst>
          </p:cNvPr>
          <p:cNvSpPr>
            <a:spLocks noGrp="1"/>
          </p:cNvSpPr>
          <p:nvPr>
            <p:ph type="dt" sz="half" idx="10"/>
          </p:nvPr>
        </p:nvSpPr>
        <p:spPr/>
        <p:txBody>
          <a:bodyPr/>
          <a:lstStyle/>
          <a:p>
            <a:fld id="{FD6BFDF6-C906-45C5-9C38-A506ED4B30E4}" type="datetime1">
              <a:rPr lang="da-DK" smtClean="0"/>
              <a:t>16-01-2026</a:t>
            </a:fld>
            <a:endParaRPr lang="da-DK"/>
          </a:p>
        </p:txBody>
      </p:sp>
      <p:sp>
        <p:nvSpPr>
          <p:cNvPr id="6" name="Pladsholder til sidefod 5">
            <a:extLst>
              <a:ext uri="{FF2B5EF4-FFF2-40B4-BE49-F238E27FC236}">
                <a16:creationId xmlns:a16="http://schemas.microsoft.com/office/drawing/2014/main" id="{0D102126-AEC1-A242-89F8-D78CC0D7992B}"/>
              </a:ext>
            </a:extLst>
          </p:cNvPr>
          <p:cNvSpPr>
            <a:spLocks noGrp="1"/>
          </p:cNvSpPr>
          <p:nvPr>
            <p:ph type="ftr" sz="quarter" idx="11"/>
          </p:nvPr>
        </p:nvSpPr>
        <p:spPr/>
        <p:txBody>
          <a:bodyPr/>
          <a:lstStyle/>
          <a:p>
            <a:r>
              <a:rPr lang="da-DK"/>
              <a:t>sunachristensen@gmail.com</a:t>
            </a:r>
          </a:p>
        </p:txBody>
      </p:sp>
      <p:sp>
        <p:nvSpPr>
          <p:cNvPr id="7" name="Pladsholder til slidenummer 6">
            <a:extLst>
              <a:ext uri="{FF2B5EF4-FFF2-40B4-BE49-F238E27FC236}">
                <a16:creationId xmlns:a16="http://schemas.microsoft.com/office/drawing/2014/main" id="{2BD4FFCF-70DA-3344-B603-5B4F2C2B0240}"/>
              </a:ext>
            </a:extLst>
          </p:cNvPr>
          <p:cNvSpPr>
            <a:spLocks noGrp="1"/>
          </p:cNvSpPr>
          <p:nvPr>
            <p:ph type="sldNum" sz="quarter" idx="12"/>
          </p:nvPr>
        </p:nvSpPr>
        <p:spPr/>
        <p:txBody>
          <a:bodyPr/>
          <a:lstStyle/>
          <a:p>
            <a:fld id="{298CB01E-4908-5D43-9145-B0AEF87983DB}" type="slidenum">
              <a:rPr lang="da-DK" smtClean="0"/>
              <a:t>‹nr.›</a:t>
            </a:fld>
            <a:endParaRPr lang="da-DK"/>
          </a:p>
        </p:txBody>
      </p:sp>
    </p:spTree>
    <p:extLst>
      <p:ext uri="{BB962C8B-B14F-4D97-AF65-F5344CB8AC3E}">
        <p14:creationId xmlns:p14="http://schemas.microsoft.com/office/powerpoint/2010/main" val="3750819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6E61B4-43F2-294F-9A5A-88D627BBA586}"/>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4AD27E8-26E0-F54C-B588-F9DFB4AEDF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0C5F5D5A-D3EE-5D4C-9109-F2B0C5BBBC06}"/>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B9DDEBBE-B7EC-5A49-B863-E0FEE8FF13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47365A93-D07E-DA43-B0CA-BE8881C92035}"/>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F5F23673-CFED-FA41-8881-8322439D6C68}"/>
              </a:ext>
            </a:extLst>
          </p:cNvPr>
          <p:cNvSpPr>
            <a:spLocks noGrp="1"/>
          </p:cNvSpPr>
          <p:nvPr>
            <p:ph type="dt" sz="half" idx="10"/>
          </p:nvPr>
        </p:nvSpPr>
        <p:spPr/>
        <p:txBody>
          <a:bodyPr/>
          <a:lstStyle/>
          <a:p>
            <a:fld id="{E10A84FB-C444-4785-8CBF-6A645E07C41C}" type="datetime1">
              <a:rPr lang="da-DK" smtClean="0"/>
              <a:t>16-01-2026</a:t>
            </a:fld>
            <a:endParaRPr lang="da-DK"/>
          </a:p>
        </p:txBody>
      </p:sp>
      <p:sp>
        <p:nvSpPr>
          <p:cNvPr id="8" name="Pladsholder til sidefod 7">
            <a:extLst>
              <a:ext uri="{FF2B5EF4-FFF2-40B4-BE49-F238E27FC236}">
                <a16:creationId xmlns:a16="http://schemas.microsoft.com/office/drawing/2014/main" id="{ACC06386-4202-5E45-A132-272BCFD16422}"/>
              </a:ext>
            </a:extLst>
          </p:cNvPr>
          <p:cNvSpPr>
            <a:spLocks noGrp="1"/>
          </p:cNvSpPr>
          <p:nvPr>
            <p:ph type="ftr" sz="quarter" idx="11"/>
          </p:nvPr>
        </p:nvSpPr>
        <p:spPr/>
        <p:txBody>
          <a:bodyPr/>
          <a:lstStyle/>
          <a:p>
            <a:r>
              <a:rPr lang="da-DK"/>
              <a:t>sunachristensen@gmail.com</a:t>
            </a:r>
          </a:p>
        </p:txBody>
      </p:sp>
      <p:sp>
        <p:nvSpPr>
          <p:cNvPr id="9" name="Pladsholder til slidenummer 8">
            <a:extLst>
              <a:ext uri="{FF2B5EF4-FFF2-40B4-BE49-F238E27FC236}">
                <a16:creationId xmlns:a16="http://schemas.microsoft.com/office/drawing/2014/main" id="{9F06CEE6-E87E-4F42-876D-CD283500596C}"/>
              </a:ext>
            </a:extLst>
          </p:cNvPr>
          <p:cNvSpPr>
            <a:spLocks noGrp="1"/>
          </p:cNvSpPr>
          <p:nvPr>
            <p:ph type="sldNum" sz="quarter" idx="12"/>
          </p:nvPr>
        </p:nvSpPr>
        <p:spPr/>
        <p:txBody>
          <a:bodyPr/>
          <a:lstStyle/>
          <a:p>
            <a:fld id="{298CB01E-4908-5D43-9145-B0AEF87983DB}" type="slidenum">
              <a:rPr lang="da-DK" smtClean="0"/>
              <a:t>‹nr.›</a:t>
            </a:fld>
            <a:endParaRPr lang="da-DK"/>
          </a:p>
        </p:txBody>
      </p:sp>
    </p:spTree>
    <p:extLst>
      <p:ext uri="{BB962C8B-B14F-4D97-AF65-F5344CB8AC3E}">
        <p14:creationId xmlns:p14="http://schemas.microsoft.com/office/powerpoint/2010/main" val="1175453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029320-515D-014A-BFF2-3616AAF17CE4}"/>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4DAC5B9-C399-E54C-8EE1-69264BC459CC}"/>
              </a:ext>
            </a:extLst>
          </p:cNvPr>
          <p:cNvSpPr>
            <a:spLocks noGrp="1"/>
          </p:cNvSpPr>
          <p:nvPr>
            <p:ph type="dt" sz="half" idx="10"/>
          </p:nvPr>
        </p:nvSpPr>
        <p:spPr/>
        <p:txBody>
          <a:bodyPr/>
          <a:lstStyle/>
          <a:p>
            <a:fld id="{354B8122-2BE2-47D2-A91C-C31C82327682}" type="datetime1">
              <a:rPr lang="da-DK" smtClean="0"/>
              <a:t>16-01-2026</a:t>
            </a:fld>
            <a:endParaRPr lang="da-DK"/>
          </a:p>
        </p:txBody>
      </p:sp>
      <p:sp>
        <p:nvSpPr>
          <p:cNvPr id="4" name="Pladsholder til sidefod 3">
            <a:extLst>
              <a:ext uri="{FF2B5EF4-FFF2-40B4-BE49-F238E27FC236}">
                <a16:creationId xmlns:a16="http://schemas.microsoft.com/office/drawing/2014/main" id="{41CD5E65-FDC5-A646-8BC4-D8D5C9483C5D}"/>
              </a:ext>
            </a:extLst>
          </p:cNvPr>
          <p:cNvSpPr>
            <a:spLocks noGrp="1"/>
          </p:cNvSpPr>
          <p:nvPr>
            <p:ph type="ftr" sz="quarter" idx="11"/>
          </p:nvPr>
        </p:nvSpPr>
        <p:spPr/>
        <p:txBody>
          <a:bodyPr/>
          <a:lstStyle/>
          <a:p>
            <a:r>
              <a:rPr lang="da-DK"/>
              <a:t>sunachristensen@gmail.com</a:t>
            </a:r>
          </a:p>
        </p:txBody>
      </p:sp>
      <p:sp>
        <p:nvSpPr>
          <p:cNvPr id="5" name="Pladsholder til slidenummer 4">
            <a:extLst>
              <a:ext uri="{FF2B5EF4-FFF2-40B4-BE49-F238E27FC236}">
                <a16:creationId xmlns:a16="http://schemas.microsoft.com/office/drawing/2014/main" id="{73B7ABB8-34B0-7349-A862-0011592F9375}"/>
              </a:ext>
            </a:extLst>
          </p:cNvPr>
          <p:cNvSpPr>
            <a:spLocks noGrp="1"/>
          </p:cNvSpPr>
          <p:nvPr>
            <p:ph type="sldNum" sz="quarter" idx="12"/>
          </p:nvPr>
        </p:nvSpPr>
        <p:spPr/>
        <p:txBody>
          <a:bodyPr/>
          <a:lstStyle/>
          <a:p>
            <a:fld id="{298CB01E-4908-5D43-9145-B0AEF87983DB}" type="slidenum">
              <a:rPr lang="da-DK" smtClean="0"/>
              <a:t>‹nr.›</a:t>
            </a:fld>
            <a:endParaRPr lang="da-DK"/>
          </a:p>
        </p:txBody>
      </p:sp>
    </p:spTree>
    <p:extLst>
      <p:ext uri="{BB962C8B-B14F-4D97-AF65-F5344CB8AC3E}">
        <p14:creationId xmlns:p14="http://schemas.microsoft.com/office/powerpoint/2010/main" val="1346170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97AD3BB-4B8B-524E-A272-91E09241C1E5}"/>
              </a:ext>
            </a:extLst>
          </p:cNvPr>
          <p:cNvSpPr>
            <a:spLocks noGrp="1"/>
          </p:cNvSpPr>
          <p:nvPr>
            <p:ph type="dt" sz="half" idx="10"/>
          </p:nvPr>
        </p:nvSpPr>
        <p:spPr/>
        <p:txBody>
          <a:bodyPr/>
          <a:lstStyle/>
          <a:p>
            <a:fld id="{8D6611B1-C5FD-4216-98B7-6967E1B813A5}" type="datetime1">
              <a:rPr lang="da-DK" smtClean="0"/>
              <a:t>16-01-2026</a:t>
            </a:fld>
            <a:endParaRPr lang="da-DK"/>
          </a:p>
        </p:txBody>
      </p:sp>
      <p:sp>
        <p:nvSpPr>
          <p:cNvPr id="3" name="Pladsholder til sidefod 2">
            <a:extLst>
              <a:ext uri="{FF2B5EF4-FFF2-40B4-BE49-F238E27FC236}">
                <a16:creationId xmlns:a16="http://schemas.microsoft.com/office/drawing/2014/main" id="{ABE3DB3A-90B4-C64F-9A23-BE146C2E4FED}"/>
              </a:ext>
            </a:extLst>
          </p:cNvPr>
          <p:cNvSpPr>
            <a:spLocks noGrp="1"/>
          </p:cNvSpPr>
          <p:nvPr>
            <p:ph type="ftr" sz="quarter" idx="11"/>
          </p:nvPr>
        </p:nvSpPr>
        <p:spPr/>
        <p:txBody>
          <a:bodyPr/>
          <a:lstStyle/>
          <a:p>
            <a:r>
              <a:rPr lang="da-DK"/>
              <a:t>sunachristensen@gmail.com</a:t>
            </a:r>
          </a:p>
        </p:txBody>
      </p:sp>
      <p:sp>
        <p:nvSpPr>
          <p:cNvPr id="4" name="Pladsholder til slidenummer 3">
            <a:extLst>
              <a:ext uri="{FF2B5EF4-FFF2-40B4-BE49-F238E27FC236}">
                <a16:creationId xmlns:a16="http://schemas.microsoft.com/office/drawing/2014/main" id="{58E81510-E27E-2F47-B6EE-EE2C11B82DE6}"/>
              </a:ext>
            </a:extLst>
          </p:cNvPr>
          <p:cNvSpPr>
            <a:spLocks noGrp="1"/>
          </p:cNvSpPr>
          <p:nvPr>
            <p:ph type="sldNum" sz="quarter" idx="12"/>
          </p:nvPr>
        </p:nvSpPr>
        <p:spPr/>
        <p:txBody>
          <a:bodyPr/>
          <a:lstStyle/>
          <a:p>
            <a:fld id="{298CB01E-4908-5D43-9145-B0AEF87983DB}" type="slidenum">
              <a:rPr lang="da-DK" smtClean="0"/>
              <a:t>‹nr.›</a:t>
            </a:fld>
            <a:endParaRPr lang="da-DK"/>
          </a:p>
        </p:txBody>
      </p:sp>
    </p:spTree>
    <p:extLst>
      <p:ext uri="{BB962C8B-B14F-4D97-AF65-F5344CB8AC3E}">
        <p14:creationId xmlns:p14="http://schemas.microsoft.com/office/powerpoint/2010/main" val="1822343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F42240-FDFC-EF4D-B8C2-9407DB73E8AC}"/>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B8D65399-721F-E547-BC0B-5037843F00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3BDC4C0B-BD47-A04E-BCD6-561AA0D026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389FDBFD-C9B0-FC4D-9199-2826A72118FB}"/>
              </a:ext>
            </a:extLst>
          </p:cNvPr>
          <p:cNvSpPr>
            <a:spLocks noGrp="1"/>
          </p:cNvSpPr>
          <p:nvPr>
            <p:ph type="dt" sz="half" idx="10"/>
          </p:nvPr>
        </p:nvSpPr>
        <p:spPr/>
        <p:txBody>
          <a:bodyPr/>
          <a:lstStyle/>
          <a:p>
            <a:fld id="{42D1944D-628B-4BA6-84E1-9A2BB8DD5D0F}" type="datetime1">
              <a:rPr lang="da-DK" smtClean="0"/>
              <a:t>16-01-2026</a:t>
            </a:fld>
            <a:endParaRPr lang="da-DK"/>
          </a:p>
        </p:txBody>
      </p:sp>
      <p:sp>
        <p:nvSpPr>
          <p:cNvPr id="6" name="Pladsholder til sidefod 5">
            <a:extLst>
              <a:ext uri="{FF2B5EF4-FFF2-40B4-BE49-F238E27FC236}">
                <a16:creationId xmlns:a16="http://schemas.microsoft.com/office/drawing/2014/main" id="{DDD0968F-FC9E-AD4A-B4F4-882CFF0E3540}"/>
              </a:ext>
            </a:extLst>
          </p:cNvPr>
          <p:cNvSpPr>
            <a:spLocks noGrp="1"/>
          </p:cNvSpPr>
          <p:nvPr>
            <p:ph type="ftr" sz="quarter" idx="11"/>
          </p:nvPr>
        </p:nvSpPr>
        <p:spPr/>
        <p:txBody>
          <a:bodyPr/>
          <a:lstStyle/>
          <a:p>
            <a:r>
              <a:rPr lang="da-DK"/>
              <a:t>sunachristensen@gmail.com</a:t>
            </a:r>
          </a:p>
        </p:txBody>
      </p:sp>
      <p:sp>
        <p:nvSpPr>
          <p:cNvPr id="7" name="Pladsholder til slidenummer 6">
            <a:extLst>
              <a:ext uri="{FF2B5EF4-FFF2-40B4-BE49-F238E27FC236}">
                <a16:creationId xmlns:a16="http://schemas.microsoft.com/office/drawing/2014/main" id="{E228800B-C79B-2548-8A34-3B04239A785E}"/>
              </a:ext>
            </a:extLst>
          </p:cNvPr>
          <p:cNvSpPr>
            <a:spLocks noGrp="1"/>
          </p:cNvSpPr>
          <p:nvPr>
            <p:ph type="sldNum" sz="quarter" idx="12"/>
          </p:nvPr>
        </p:nvSpPr>
        <p:spPr/>
        <p:txBody>
          <a:bodyPr/>
          <a:lstStyle/>
          <a:p>
            <a:fld id="{298CB01E-4908-5D43-9145-B0AEF87983DB}" type="slidenum">
              <a:rPr lang="da-DK" smtClean="0"/>
              <a:t>‹nr.›</a:t>
            </a:fld>
            <a:endParaRPr lang="da-DK"/>
          </a:p>
        </p:txBody>
      </p:sp>
    </p:spTree>
    <p:extLst>
      <p:ext uri="{BB962C8B-B14F-4D97-AF65-F5344CB8AC3E}">
        <p14:creationId xmlns:p14="http://schemas.microsoft.com/office/powerpoint/2010/main" val="3360377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9DA71B-F56A-C149-99D9-40D6799891CE}"/>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98ADADAC-8251-7349-8617-D1AD1C00BD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4314B33A-75BB-4E49-8EB4-2FF1E8AB41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76028F4-CFB0-1640-8E10-2E4859E72005}"/>
              </a:ext>
            </a:extLst>
          </p:cNvPr>
          <p:cNvSpPr>
            <a:spLocks noGrp="1"/>
          </p:cNvSpPr>
          <p:nvPr>
            <p:ph type="dt" sz="half" idx="10"/>
          </p:nvPr>
        </p:nvSpPr>
        <p:spPr/>
        <p:txBody>
          <a:bodyPr/>
          <a:lstStyle/>
          <a:p>
            <a:fld id="{0505AFBC-3D60-45B1-AEC4-6D915D50069C}" type="datetime1">
              <a:rPr lang="da-DK" smtClean="0"/>
              <a:t>16-01-2026</a:t>
            </a:fld>
            <a:endParaRPr lang="da-DK"/>
          </a:p>
        </p:txBody>
      </p:sp>
      <p:sp>
        <p:nvSpPr>
          <p:cNvPr id="6" name="Pladsholder til sidefod 5">
            <a:extLst>
              <a:ext uri="{FF2B5EF4-FFF2-40B4-BE49-F238E27FC236}">
                <a16:creationId xmlns:a16="http://schemas.microsoft.com/office/drawing/2014/main" id="{A64D5937-56BB-D04B-A401-F1BA253257F2}"/>
              </a:ext>
            </a:extLst>
          </p:cNvPr>
          <p:cNvSpPr>
            <a:spLocks noGrp="1"/>
          </p:cNvSpPr>
          <p:nvPr>
            <p:ph type="ftr" sz="quarter" idx="11"/>
          </p:nvPr>
        </p:nvSpPr>
        <p:spPr/>
        <p:txBody>
          <a:bodyPr/>
          <a:lstStyle/>
          <a:p>
            <a:r>
              <a:rPr lang="da-DK"/>
              <a:t>sunachristensen@gmail.com</a:t>
            </a:r>
          </a:p>
        </p:txBody>
      </p:sp>
      <p:sp>
        <p:nvSpPr>
          <p:cNvPr id="7" name="Pladsholder til slidenummer 6">
            <a:extLst>
              <a:ext uri="{FF2B5EF4-FFF2-40B4-BE49-F238E27FC236}">
                <a16:creationId xmlns:a16="http://schemas.microsoft.com/office/drawing/2014/main" id="{75D08169-A261-C546-A73C-87BF1F041878}"/>
              </a:ext>
            </a:extLst>
          </p:cNvPr>
          <p:cNvSpPr>
            <a:spLocks noGrp="1"/>
          </p:cNvSpPr>
          <p:nvPr>
            <p:ph type="sldNum" sz="quarter" idx="12"/>
          </p:nvPr>
        </p:nvSpPr>
        <p:spPr/>
        <p:txBody>
          <a:bodyPr/>
          <a:lstStyle/>
          <a:p>
            <a:fld id="{298CB01E-4908-5D43-9145-B0AEF87983DB}" type="slidenum">
              <a:rPr lang="da-DK" smtClean="0"/>
              <a:t>‹nr.›</a:t>
            </a:fld>
            <a:endParaRPr lang="da-DK"/>
          </a:p>
        </p:txBody>
      </p:sp>
    </p:spTree>
    <p:extLst>
      <p:ext uri="{BB962C8B-B14F-4D97-AF65-F5344CB8AC3E}">
        <p14:creationId xmlns:p14="http://schemas.microsoft.com/office/powerpoint/2010/main" val="616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5C99114F-2215-DA4A-8BF1-C760B09D37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BAB9FE27-EABE-B549-AABD-27732951F9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2DFE777-B2F4-2148-A1BA-50B989286B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4660D-7592-47AF-9607-9BA0376F2F71}" type="datetime1">
              <a:rPr lang="da-DK" smtClean="0"/>
              <a:t>16-01-2026</a:t>
            </a:fld>
            <a:endParaRPr lang="da-DK"/>
          </a:p>
        </p:txBody>
      </p:sp>
      <p:sp>
        <p:nvSpPr>
          <p:cNvPr id="5" name="Pladsholder til sidefod 4">
            <a:extLst>
              <a:ext uri="{FF2B5EF4-FFF2-40B4-BE49-F238E27FC236}">
                <a16:creationId xmlns:a16="http://schemas.microsoft.com/office/drawing/2014/main" id="{E92BB897-4FC6-4D4D-8046-B46EF6B660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a-DK"/>
              <a:t>sunachristensen@gmail.com</a:t>
            </a:r>
          </a:p>
        </p:txBody>
      </p:sp>
      <p:sp>
        <p:nvSpPr>
          <p:cNvPr id="6" name="Pladsholder til slidenummer 5">
            <a:extLst>
              <a:ext uri="{FF2B5EF4-FFF2-40B4-BE49-F238E27FC236}">
                <a16:creationId xmlns:a16="http://schemas.microsoft.com/office/drawing/2014/main" id="{627FDB3B-F8B1-BE4E-A4DF-85D029E0A3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CB01E-4908-5D43-9145-B0AEF87983DB}" type="slidenum">
              <a:rPr lang="da-DK" smtClean="0"/>
              <a:t>‹nr.›</a:t>
            </a:fld>
            <a:endParaRPr lang="da-DK"/>
          </a:p>
        </p:txBody>
      </p:sp>
    </p:spTree>
    <p:extLst>
      <p:ext uri="{BB962C8B-B14F-4D97-AF65-F5344CB8AC3E}">
        <p14:creationId xmlns:p14="http://schemas.microsoft.com/office/powerpoint/2010/main" val="1133070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
          <p:cNvSpPr txBox="1">
            <a:spLocks noGrp="1"/>
          </p:cNvSpPr>
          <p:nvPr>
            <p:ph type="ctrTitle"/>
          </p:nvPr>
        </p:nvSpPr>
        <p:spPr>
          <a:xfrm>
            <a:off x="1069848" y="4590661"/>
            <a:ext cx="10210862" cy="106569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en-US" sz="5000" dirty="0"/>
            </a:br>
            <a:br>
              <a:rPr lang="en-US" sz="5000" dirty="0"/>
            </a:br>
            <a:br>
              <a:rPr lang="en-US" sz="5000" dirty="0"/>
            </a:br>
            <a:br>
              <a:rPr lang="en-US" sz="5000" dirty="0"/>
            </a:br>
            <a:br>
              <a:rPr lang="en-US" sz="5000" dirty="0"/>
            </a:br>
            <a:br>
              <a:rPr lang="en-US" sz="5000" dirty="0"/>
            </a:br>
            <a:br>
              <a:rPr lang="en-US" sz="5000" dirty="0"/>
            </a:br>
            <a:br>
              <a:rPr lang="en-US" sz="5000" dirty="0"/>
            </a:br>
            <a:br>
              <a:rPr lang="en-US" sz="5000" dirty="0"/>
            </a:br>
            <a:r>
              <a:rPr lang="en-US" sz="6700" b="1" dirty="0"/>
              <a:t>Campus </a:t>
            </a:r>
            <a:r>
              <a:rPr lang="en-US" sz="6700" b="1" dirty="0" err="1"/>
              <a:t>som</a:t>
            </a:r>
            <a:r>
              <a:rPr lang="en-US" sz="6700" b="1" dirty="0"/>
              <a:t> </a:t>
            </a:r>
            <a:r>
              <a:rPr lang="en-US" sz="6700" b="1" dirty="0" err="1"/>
              <a:t>relationssted</a:t>
            </a:r>
            <a:endParaRPr lang="en-US" sz="6700" b="1" dirty="0"/>
          </a:p>
        </p:txBody>
      </p:sp>
      <p:sp>
        <p:nvSpPr>
          <p:cNvPr id="100" name="Google Shape;100;p1"/>
          <p:cNvSpPr txBox="1">
            <a:spLocks noGrp="1"/>
          </p:cNvSpPr>
          <p:nvPr>
            <p:ph type="subTitle" idx="1"/>
          </p:nvPr>
        </p:nvSpPr>
        <p:spPr>
          <a:xfrm>
            <a:off x="1100014" y="5666792"/>
            <a:ext cx="10180696" cy="542592"/>
          </a:xfrm>
          <a:prstGeom prst="rect">
            <a:avLst/>
          </a:prstGeom>
          <a:noFill/>
          <a:ln>
            <a:noFill/>
          </a:ln>
        </p:spPr>
        <p:txBody>
          <a:bodyPr spcFirstLastPara="1" wrap="square" lIns="91425" tIns="45700" rIns="91425" bIns="45700" anchor="t" anchorCtr="0">
            <a:normAutofit fontScale="85000" lnSpcReduction="20000"/>
          </a:bodyPr>
          <a:lstStyle/>
          <a:p>
            <a:pPr marL="0" lvl="0" indent="0" algn="ctr" rtl="0">
              <a:lnSpc>
                <a:spcPct val="90000"/>
              </a:lnSpc>
              <a:spcBef>
                <a:spcPts val="0"/>
              </a:spcBef>
              <a:spcAft>
                <a:spcPts val="0"/>
              </a:spcAft>
              <a:buClr>
                <a:schemeClr val="dk1"/>
              </a:buClr>
              <a:buSzPct val="100000"/>
              <a:buNone/>
            </a:pPr>
            <a:endParaRPr lang="da-DK" sz="600" dirty="0"/>
          </a:p>
          <a:p>
            <a:pPr marL="0" lvl="0" indent="0" algn="ctr" rtl="0">
              <a:lnSpc>
                <a:spcPct val="90000"/>
              </a:lnSpc>
              <a:spcBef>
                <a:spcPts val="1000"/>
              </a:spcBef>
              <a:spcAft>
                <a:spcPts val="0"/>
              </a:spcAft>
              <a:buClr>
                <a:schemeClr val="dk1"/>
              </a:buClr>
              <a:buSzPct val="100000"/>
              <a:buNone/>
            </a:pPr>
            <a:r>
              <a:rPr lang="da-DK" sz="2800" dirty="0"/>
              <a:t>Suna Christensen, antropolog, ph.d., skolerådgiver</a:t>
            </a:r>
            <a:endParaRPr lang="da-DK" dirty="0"/>
          </a:p>
        </p:txBody>
      </p:sp>
      <p:pic>
        <p:nvPicPr>
          <p:cNvPr id="103" name="Google Shape;103;p1"/>
          <p:cNvPicPr preferRelativeResize="0"/>
          <p:nvPr/>
        </p:nvPicPr>
        <p:blipFill rotWithShape="1">
          <a:blip r:embed="rId3">
            <a:alphaModFix/>
          </a:blip>
          <a:srcRect t="26552" b="26552"/>
          <a:stretch/>
        </p:blipFill>
        <p:spPr>
          <a:xfrm>
            <a:off x="1069847" y="484632"/>
            <a:ext cx="10637520" cy="355675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Det </a:t>
            </a:r>
            <a:r>
              <a:rPr lang="en-US" dirty="0" err="1"/>
              <a:t>oplevede</a:t>
            </a:r>
            <a:r>
              <a:rPr lang="en-US" dirty="0"/>
              <a:t> er </a:t>
            </a:r>
            <a:r>
              <a:rPr lang="en-US" dirty="0" err="1"/>
              <a:t>ikke</a:t>
            </a:r>
            <a:r>
              <a:rPr lang="en-US" dirty="0"/>
              <a:t> </a:t>
            </a:r>
            <a:r>
              <a:rPr lang="en-US" dirty="0" err="1"/>
              <a:t>altid</a:t>
            </a:r>
            <a:r>
              <a:rPr lang="en-US" dirty="0"/>
              <a:t> det </a:t>
            </a:r>
            <a:r>
              <a:rPr lang="en-US" dirty="0" err="1"/>
              <a:t>planlagte</a:t>
            </a:r>
            <a:r>
              <a:rPr lang="en-US" dirty="0"/>
              <a:t> </a:t>
            </a:r>
            <a:endParaRPr dirty="0"/>
          </a:p>
        </p:txBody>
      </p:sp>
      <p:sp>
        <p:nvSpPr>
          <p:cNvPr id="369" name="Google Shape;369;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a:t>Rute (det oplevede)</a:t>
            </a:r>
            <a:endParaRPr/>
          </a:p>
        </p:txBody>
      </p:sp>
      <p:pic>
        <p:nvPicPr>
          <p:cNvPr id="370" name="Google Shape;370;p20" descr="Map, Route, Direction, Path, Navigation, Color, Flat. Stock Vector -  Illustration of green, icons: 57077400"/>
          <p:cNvPicPr preferRelativeResize="0">
            <a:picLocks noGrp="1"/>
          </p:cNvPicPr>
          <p:nvPr>
            <p:ph type="body" idx="2"/>
          </p:nvPr>
        </p:nvPicPr>
        <p:blipFill rotWithShape="1">
          <a:blip r:embed="rId3">
            <a:alphaModFix/>
          </a:blip>
          <a:srcRect/>
          <a:stretch/>
        </p:blipFill>
        <p:spPr>
          <a:xfrm>
            <a:off x="1533236" y="2507428"/>
            <a:ext cx="3805382" cy="3646825"/>
          </a:xfrm>
          <a:prstGeom prst="rect">
            <a:avLst/>
          </a:prstGeom>
          <a:noFill/>
          <a:ln>
            <a:noFill/>
          </a:ln>
        </p:spPr>
      </p:pic>
      <p:sp>
        <p:nvSpPr>
          <p:cNvPr id="371" name="Google Shape;371;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a:t>Kort (udefra set)</a:t>
            </a:r>
            <a:endParaRPr/>
          </a:p>
        </p:txBody>
      </p:sp>
      <p:pic>
        <p:nvPicPr>
          <p:cNvPr id="372" name="Google Shape;372;p20" descr="Kort over skolen | Hyldgårdsskolen"/>
          <p:cNvPicPr preferRelativeResize="0">
            <a:picLocks noGrp="1"/>
          </p:cNvPicPr>
          <p:nvPr>
            <p:ph type="body" idx="4"/>
          </p:nvPr>
        </p:nvPicPr>
        <p:blipFill rotWithShape="1">
          <a:blip r:embed="rId4">
            <a:alphaModFix/>
          </a:blip>
          <a:srcRect/>
          <a:stretch/>
        </p:blipFill>
        <p:spPr>
          <a:xfrm>
            <a:off x="6450538" y="2505075"/>
            <a:ext cx="4626512" cy="3684588"/>
          </a:xfrm>
          <a:prstGeom prst="rect">
            <a:avLst/>
          </a:prstGeom>
          <a:noFill/>
          <a:ln>
            <a:noFill/>
          </a:ln>
        </p:spPr>
      </p:pic>
      <p:sp>
        <p:nvSpPr>
          <p:cNvPr id="2" name="Date Placeholder 1">
            <a:extLst>
              <a:ext uri="{FF2B5EF4-FFF2-40B4-BE49-F238E27FC236}">
                <a16:creationId xmlns:a16="http://schemas.microsoft.com/office/drawing/2014/main" id="{3C83FA2F-95CF-DF5B-51F6-0CABB60A4322}"/>
              </a:ext>
            </a:extLst>
          </p:cNvPr>
          <p:cNvSpPr>
            <a:spLocks noGrp="1"/>
          </p:cNvSpPr>
          <p:nvPr>
            <p:ph type="dt" sz="half" idx="10"/>
          </p:nvPr>
        </p:nvSpPr>
        <p:spPr/>
        <p:txBody>
          <a:bodyPr/>
          <a:lstStyle/>
          <a:p>
            <a:fld id="{52286BB6-F807-4D32-B077-A8793B681F26}" type="datetime1">
              <a:rPr lang="da-DK" smtClean="0"/>
              <a:t>16-01-2026</a:t>
            </a:fld>
            <a:endParaRPr lang="da-DK"/>
          </a:p>
        </p:txBody>
      </p:sp>
      <p:sp>
        <p:nvSpPr>
          <p:cNvPr id="3" name="Footer Placeholder 2">
            <a:extLst>
              <a:ext uri="{FF2B5EF4-FFF2-40B4-BE49-F238E27FC236}">
                <a16:creationId xmlns:a16="http://schemas.microsoft.com/office/drawing/2014/main" id="{68861DD3-4510-E17A-A05A-0283BEAD9EFA}"/>
              </a:ext>
            </a:extLst>
          </p:cNvPr>
          <p:cNvSpPr>
            <a:spLocks noGrp="1"/>
          </p:cNvSpPr>
          <p:nvPr>
            <p:ph type="ftr" sz="quarter" idx="11"/>
          </p:nvPr>
        </p:nvSpPr>
        <p:spPr/>
        <p:txBody>
          <a:bodyPr/>
          <a:lstStyle/>
          <a:p>
            <a:r>
              <a:rPr lang="da-DK"/>
              <a:t>sunachristensen@gmail.com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1"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5132" name="Rectangle 513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AF53DF-6AA6-2005-FB1B-05ED4D7B94A8}"/>
              </a:ext>
            </a:extLst>
          </p:cNvPr>
          <p:cNvSpPr>
            <a:spLocks noGrp="1"/>
          </p:cNvSpPr>
          <p:nvPr>
            <p:ph type="title"/>
          </p:nvPr>
        </p:nvSpPr>
        <p:spPr>
          <a:xfrm>
            <a:off x="761803" y="350196"/>
            <a:ext cx="4646904" cy="1624520"/>
          </a:xfrm>
        </p:spPr>
        <p:txBody>
          <a:bodyPr anchor="ctr">
            <a:normAutofit/>
          </a:bodyPr>
          <a:lstStyle/>
          <a:p>
            <a:r>
              <a:rPr lang="da-DK" sz="4000"/>
              <a:t>Elever oplever campus </a:t>
            </a:r>
            <a:r>
              <a:rPr lang="da-DK" sz="4000" b="1"/>
              <a:t>indefra</a:t>
            </a:r>
          </a:p>
        </p:txBody>
      </p:sp>
      <p:sp>
        <p:nvSpPr>
          <p:cNvPr id="3" name="Content Placeholder 2">
            <a:extLst>
              <a:ext uri="{FF2B5EF4-FFF2-40B4-BE49-F238E27FC236}">
                <a16:creationId xmlns:a16="http://schemas.microsoft.com/office/drawing/2014/main" id="{BFDDC10A-F8EC-7CCE-F324-9D5DF5A3D30F}"/>
              </a:ext>
            </a:extLst>
          </p:cNvPr>
          <p:cNvSpPr>
            <a:spLocks noGrp="1"/>
          </p:cNvSpPr>
          <p:nvPr>
            <p:ph idx="1"/>
          </p:nvPr>
        </p:nvSpPr>
        <p:spPr>
          <a:xfrm>
            <a:off x="761802" y="2743200"/>
            <a:ext cx="4646905" cy="3613149"/>
          </a:xfrm>
        </p:spPr>
        <p:txBody>
          <a:bodyPr anchor="ctr">
            <a:normAutofit/>
          </a:bodyPr>
          <a:lstStyle/>
          <a:p>
            <a:pPr marL="0" indent="0">
              <a:buNone/>
            </a:pPr>
            <a:r>
              <a:rPr lang="da-DK" sz="1700"/>
              <a:t>De navigerer via: </a:t>
            </a:r>
          </a:p>
          <a:p>
            <a:r>
              <a:rPr lang="da-DK" sz="1700"/>
              <a:t>Ruter</a:t>
            </a:r>
          </a:p>
          <a:p>
            <a:r>
              <a:rPr lang="da-DK" sz="1700"/>
              <a:t>Knudepunkter</a:t>
            </a:r>
          </a:p>
          <a:p>
            <a:r>
              <a:rPr lang="da-DK" sz="1700"/>
              <a:t>Steder, hvor de kan:</a:t>
            </a:r>
          </a:p>
          <a:p>
            <a:r>
              <a:rPr lang="da-DK" sz="1700"/>
              <a:t>Høre til</a:t>
            </a:r>
          </a:p>
          <a:p>
            <a:r>
              <a:rPr lang="da-DK" sz="1700"/>
              <a:t>Trække sig</a:t>
            </a:r>
          </a:p>
          <a:p>
            <a:r>
              <a:rPr lang="da-DK" sz="1700"/>
              <a:t>Blive dygtigere</a:t>
            </a:r>
          </a:p>
          <a:p>
            <a:endParaRPr lang="da-DK" sz="1700"/>
          </a:p>
          <a:p>
            <a:r>
              <a:rPr lang="da-DK" sz="1700"/>
              <a:t>- det vi ofte kalder mistrivsel, er i praksis elevers erfaringer med steder!</a:t>
            </a:r>
          </a:p>
        </p:txBody>
      </p:sp>
      <p:sp>
        <p:nvSpPr>
          <p:cNvPr id="4" name="Date Placeholder 3">
            <a:extLst>
              <a:ext uri="{FF2B5EF4-FFF2-40B4-BE49-F238E27FC236}">
                <a16:creationId xmlns:a16="http://schemas.microsoft.com/office/drawing/2014/main" id="{6BF30603-44EF-9559-CDD2-50B8E050E7EA}"/>
              </a:ext>
            </a:extLst>
          </p:cNvPr>
          <p:cNvSpPr>
            <a:spLocks noGrp="1"/>
          </p:cNvSpPr>
          <p:nvPr>
            <p:ph type="dt" sz="half" idx="10"/>
          </p:nvPr>
        </p:nvSpPr>
        <p:spPr>
          <a:xfrm>
            <a:off x="761802" y="6356350"/>
            <a:ext cx="2819598" cy="365125"/>
          </a:xfrm>
        </p:spPr>
        <p:txBody>
          <a:bodyPr>
            <a:normAutofit/>
          </a:bodyPr>
          <a:lstStyle/>
          <a:p>
            <a:pPr>
              <a:spcAft>
                <a:spcPts val="600"/>
              </a:spcAft>
            </a:pPr>
            <a:fld id="{DC01138F-87A5-43C6-AC4E-4AA46C8B23F1}" type="datetime1">
              <a:rPr lang="da-DK">
                <a:solidFill>
                  <a:schemeClr val="tx1"/>
                </a:solidFill>
              </a:rPr>
              <a:pPr>
                <a:spcAft>
                  <a:spcPts val="600"/>
                </a:spcAft>
              </a:pPr>
              <a:t>16-01-2026</a:t>
            </a:fld>
            <a:endParaRPr lang="da-DK">
              <a:solidFill>
                <a:schemeClr val="tx1"/>
              </a:solidFill>
            </a:endParaRPr>
          </a:p>
        </p:txBody>
      </p:sp>
      <p:pic>
        <p:nvPicPr>
          <p:cNvPr id="5122" name="Picture 2" descr="Meshworks and the Making of Climate Places in the European Alps in: Nature  and Culture Volume 13 Issue 2 (2018)">
            <a:extLst>
              <a:ext uri="{FF2B5EF4-FFF2-40B4-BE49-F238E27FC236}">
                <a16:creationId xmlns:a16="http://schemas.microsoft.com/office/drawing/2014/main" id="{FC2447D8-7DD3-144A-9902-6E5AC328F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250" r="23896" b="-1"/>
          <a:stretch>
            <a:fillRect/>
          </a:stretch>
        </p:blipFill>
        <p:spPr bwMode="auto">
          <a:xfrm>
            <a:off x="6096000" y="1"/>
            <a:ext cx="6102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DCC937B6-EA38-7A14-4EE3-0E64D7CC14A2}"/>
              </a:ext>
            </a:extLst>
          </p:cNvPr>
          <p:cNvSpPr>
            <a:spLocks noGrp="1"/>
          </p:cNvSpPr>
          <p:nvPr>
            <p:ph type="ftr" sz="quarter" idx="11"/>
          </p:nvPr>
        </p:nvSpPr>
        <p:spPr>
          <a:xfrm>
            <a:off x="6478073" y="6356350"/>
            <a:ext cx="3303431" cy="365125"/>
          </a:xfrm>
        </p:spPr>
        <p:txBody>
          <a:bodyPr>
            <a:normAutofit/>
          </a:bodyPr>
          <a:lstStyle/>
          <a:p>
            <a:pPr algn="l">
              <a:spcAft>
                <a:spcPts val="600"/>
              </a:spcAft>
            </a:pPr>
            <a:r>
              <a:rPr lang="da-DK" dirty="0">
                <a:solidFill>
                  <a:srgbClr val="FFFFFF"/>
                </a:solidFill>
              </a:rPr>
              <a:t>sunachristensen@gmail.com</a:t>
            </a:r>
          </a:p>
        </p:txBody>
      </p:sp>
    </p:spTree>
    <p:extLst>
      <p:ext uri="{BB962C8B-B14F-4D97-AF65-F5344CB8AC3E}">
        <p14:creationId xmlns:p14="http://schemas.microsoft.com/office/powerpoint/2010/main" val="3479349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E8BB0-EBFE-FD94-7EB7-D1C77933CF82}"/>
              </a:ext>
            </a:extLst>
          </p:cNvPr>
          <p:cNvSpPr>
            <a:spLocks noGrp="1"/>
          </p:cNvSpPr>
          <p:nvPr>
            <p:ph type="title"/>
          </p:nvPr>
        </p:nvSpPr>
        <p:spPr/>
        <p:txBody>
          <a:bodyPr/>
          <a:lstStyle/>
          <a:p>
            <a:r>
              <a:rPr lang="da-DK" dirty="0"/>
              <a:t>Det blinde punkt</a:t>
            </a:r>
          </a:p>
        </p:txBody>
      </p:sp>
      <p:sp>
        <p:nvSpPr>
          <p:cNvPr id="3" name="Content Placeholder 2">
            <a:extLst>
              <a:ext uri="{FF2B5EF4-FFF2-40B4-BE49-F238E27FC236}">
                <a16:creationId xmlns:a16="http://schemas.microsoft.com/office/drawing/2014/main" id="{9A445F82-BB2F-5A93-2BC2-993DDCB906E1}"/>
              </a:ext>
            </a:extLst>
          </p:cNvPr>
          <p:cNvSpPr>
            <a:spLocks noGrp="1"/>
          </p:cNvSpPr>
          <p:nvPr>
            <p:ph sz="half" idx="1"/>
          </p:nvPr>
        </p:nvSpPr>
        <p:spPr>
          <a:xfrm>
            <a:off x="508743" y="1825625"/>
            <a:ext cx="5181600" cy="4351338"/>
          </a:xfrm>
        </p:spPr>
        <p:txBody>
          <a:bodyPr/>
          <a:lstStyle/>
          <a:p>
            <a:pPr marL="0" indent="0">
              <a:buNone/>
            </a:pPr>
            <a:r>
              <a:rPr lang="da-DK" dirty="0"/>
              <a:t>Samme sted er ikke lig med samme oplevelse. At give alle det samme kan skabe ulighed. Ikke alle føler sig hjemme i store kantiner, på en stor </a:t>
            </a:r>
          </a:p>
          <a:p>
            <a:pPr marL="0" indent="0">
              <a:buNone/>
            </a:pPr>
            <a:r>
              <a:rPr lang="da-DK" dirty="0"/>
              <a:t>græsplæne, med en pensel i hånden eller foran en computer </a:t>
            </a:r>
          </a:p>
          <a:p>
            <a:endParaRPr lang="da-DK" dirty="0"/>
          </a:p>
        </p:txBody>
      </p:sp>
      <p:sp>
        <p:nvSpPr>
          <p:cNvPr id="6" name="Content Placeholder 5">
            <a:extLst>
              <a:ext uri="{FF2B5EF4-FFF2-40B4-BE49-F238E27FC236}">
                <a16:creationId xmlns:a16="http://schemas.microsoft.com/office/drawing/2014/main" id="{9AB46A9C-5B4A-E535-9852-A8B2BFF7F388}"/>
              </a:ext>
            </a:extLst>
          </p:cNvPr>
          <p:cNvSpPr>
            <a:spLocks noGrp="1"/>
          </p:cNvSpPr>
          <p:nvPr>
            <p:ph sz="half" idx="2"/>
          </p:nvPr>
        </p:nvSpPr>
        <p:spPr/>
        <p:txBody>
          <a:bodyPr/>
          <a:lstStyle/>
          <a:p>
            <a:endParaRPr lang="da-DK" dirty="0"/>
          </a:p>
        </p:txBody>
      </p:sp>
      <p:sp>
        <p:nvSpPr>
          <p:cNvPr id="4" name="Date Placeholder 3">
            <a:extLst>
              <a:ext uri="{FF2B5EF4-FFF2-40B4-BE49-F238E27FC236}">
                <a16:creationId xmlns:a16="http://schemas.microsoft.com/office/drawing/2014/main" id="{A18243D7-2328-F21A-7E97-1BF1C0B19716}"/>
              </a:ext>
            </a:extLst>
          </p:cNvPr>
          <p:cNvSpPr>
            <a:spLocks noGrp="1"/>
          </p:cNvSpPr>
          <p:nvPr>
            <p:ph type="dt" sz="half" idx="10"/>
          </p:nvPr>
        </p:nvSpPr>
        <p:spPr/>
        <p:txBody>
          <a:bodyPr/>
          <a:lstStyle/>
          <a:p>
            <a:fld id="{DC01138F-87A5-43C6-AC4E-4AA46C8B23F1}" type="datetime1">
              <a:rPr lang="da-DK" smtClean="0"/>
              <a:t>16-01-2026</a:t>
            </a:fld>
            <a:endParaRPr lang="da-DK"/>
          </a:p>
        </p:txBody>
      </p:sp>
      <p:sp>
        <p:nvSpPr>
          <p:cNvPr id="5" name="Footer Placeholder 4">
            <a:extLst>
              <a:ext uri="{FF2B5EF4-FFF2-40B4-BE49-F238E27FC236}">
                <a16:creationId xmlns:a16="http://schemas.microsoft.com/office/drawing/2014/main" id="{048C342B-4F55-A148-C906-331A90811C33}"/>
              </a:ext>
            </a:extLst>
          </p:cNvPr>
          <p:cNvSpPr>
            <a:spLocks noGrp="1"/>
          </p:cNvSpPr>
          <p:nvPr>
            <p:ph type="ftr" sz="quarter" idx="11"/>
          </p:nvPr>
        </p:nvSpPr>
        <p:spPr/>
        <p:txBody>
          <a:bodyPr/>
          <a:lstStyle/>
          <a:p>
            <a:r>
              <a:rPr lang="da-DK"/>
              <a:t>sunachristensen@gmail.com</a:t>
            </a:r>
          </a:p>
        </p:txBody>
      </p:sp>
      <p:grpSp>
        <p:nvGrpSpPr>
          <p:cNvPr id="7" name="Google Shape;381;p21">
            <a:extLst>
              <a:ext uri="{FF2B5EF4-FFF2-40B4-BE49-F238E27FC236}">
                <a16:creationId xmlns:a16="http://schemas.microsoft.com/office/drawing/2014/main" id="{72C7416D-6264-54EE-F9B7-37E95C9FFBEE}"/>
              </a:ext>
            </a:extLst>
          </p:cNvPr>
          <p:cNvGrpSpPr/>
          <p:nvPr/>
        </p:nvGrpSpPr>
        <p:grpSpPr>
          <a:xfrm>
            <a:off x="6810194" y="1904055"/>
            <a:ext cx="3807420" cy="4296946"/>
            <a:chOff x="3354089" y="27195"/>
            <a:chExt cx="3807420" cy="4296946"/>
          </a:xfrm>
        </p:grpSpPr>
        <p:sp>
          <p:nvSpPr>
            <p:cNvPr id="8" name="Google Shape;382;p21">
              <a:extLst>
                <a:ext uri="{FF2B5EF4-FFF2-40B4-BE49-F238E27FC236}">
                  <a16:creationId xmlns:a16="http://schemas.microsoft.com/office/drawing/2014/main" id="{1347DF6B-667C-8BBD-89B6-19CDEE776C40}"/>
                </a:ext>
              </a:extLst>
            </p:cNvPr>
            <p:cNvSpPr/>
            <p:nvPr/>
          </p:nvSpPr>
          <p:spPr>
            <a:xfrm>
              <a:off x="3498227" y="176773"/>
              <a:ext cx="3508266" cy="1218374"/>
            </a:xfrm>
            <a:prstGeom prst="ellipse">
              <a:avLst/>
            </a:prstGeom>
            <a:solidFill>
              <a:srgbClr val="BFC8E3">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83;p21">
              <a:extLst>
                <a:ext uri="{FF2B5EF4-FFF2-40B4-BE49-F238E27FC236}">
                  <a16:creationId xmlns:a16="http://schemas.microsoft.com/office/drawing/2014/main" id="{B8E67CB0-5DDC-B6FE-3F95-912DDEA4BABA}"/>
                </a:ext>
              </a:extLst>
            </p:cNvPr>
            <p:cNvSpPr/>
            <p:nvPr/>
          </p:nvSpPr>
          <p:spPr>
            <a:xfrm>
              <a:off x="4917851" y="3160159"/>
              <a:ext cx="679896" cy="435133"/>
            </a:xfrm>
            <a:prstGeom prst="downArrow">
              <a:avLst>
                <a:gd name="adj1" fmla="val 50000"/>
                <a:gd name="adj2" fmla="val 50000"/>
              </a:avLst>
            </a:prstGeom>
            <a:solidFill>
              <a:srgbClr val="F7D5C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84;p21">
              <a:extLst>
                <a:ext uri="{FF2B5EF4-FFF2-40B4-BE49-F238E27FC236}">
                  <a16:creationId xmlns:a16="http://schemas.microsoft.com/office/drawing/2014/main" id="{BF7CADD5-8F6D-10BD-23C3-77FF38AAFF17}"/>
                </a:ext>
              </a:extLst>
            </p:cNvPr>
            <p:cNvSpPr/>
            <p:nvPr/>
          </p:nvSpPr>
          <p:spPr>
            <a:xfrm>
              <a:off x="3626048" y="3508266"/>
              <a:ext cx="3263503" cy="81587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85;p21">
              <a:extLst>
                <a:ext uri="{FF2B5EF4-FFF2-40B4-BE49-F238E27FC236}">
                  <a16:creationId xmlns:a16="http://schemas.microsoft.com/office/drawing/2014/main" id="{F23318D4-37F9-07C4-3341-50565657F3EA}"/>
                </a:ext>
              </a:extLst>
            </p:cNvPr>
            <p:cNvSpPr txBox="1"/>
            <p:nvPr/>
          </p:nvSpPr>
          <p:spPr>
            <a:xfrm>
              <a:off x="3626048" y="3508266"/>
              <a:ext cx="3263503" cy="815875"/>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Behov til fysiske omgivelser</a:t>
              </a:r>
              <a:endParaRPr/>
            </a:p>
          </p:txBody>
        </p:sp>
        <p:sp>
          <p:nvSpPr>
            <p:cNvPr id="12" name="Google Shape;386;p21">
              <a:extLst>
                <a:ext uri="{FF2B5EF4-FFF2-40B4-BE49-F238E27FC236}">
                  <a16:creationId xmlns:a16="http://schemas.microsoft.com/office/drawing/2014/main" id="{72B088D1-5A3B-CC54-7211-5E1D061DA78B}"/>
                </a:ext>
              </a:extLst>
            </p:cNvPr>
            <p:cNvSpPr/>
            <p:nvPr/>
          </p:nvSpPr>
          <p:spPr>
            <a:xfrm>
              <a:off x="4773713" y="1489245"/>
              <a:ext cx="1223813" cy="1223813"/>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87;p21">
              <a:extLst>
                <a:ext uri="{FF2B5EF4-FFF2-40B4-BE49-F238E27FC236}">
                  <a16:creationId xmlns:a16="http://schemas.microsoft.com/office/drawing/2014/main" id="{B1FC5C56-C62C-C4D0-E33F-CBBB6F05CCD4}"/>
                </a:ext>
              </a:extLst>
            </p:cNvPr>
            <p:cNvSpPr txBox="1"/>
            <p:nvPr/>
          </p:nvSpPr>
          <p:spPr>
            <a:xfrm>
              <a:off x="4952936" y="1668468"/>
              <a:ext cx="865367" cy="865367"/>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en-US" sz="1000">
                  <a:solidFill>
                    <a:schemeClr val="lt1"/>
                  </a:solidFill>
                  <a:latin typeface="Calibri"/>
                  <a:ea typeface="Calibri"/>
                  <a:cs typeface="Calibri"/>
                  <a:sym typeface="Calibri"/>
                </a:rPr>
                <a:t>Tidligere skoleoplevelser </a:t>
              </a:r>
              <a:endParaRPr/>
            </a:p>
          </p:txBody>
        </p:sp>
        <p:sp>
          <p:nvSpPr>
            <p:cNvPr id="14" name="Google Shape;388;p21">
              <a:extLst>
                <a:ext uri="{FF2B5EF4-FFF2-40B4-BE49-F238E27FC236}">
                  <a16:creationId xmlns:a16="http://schemas.microsoft.com/office/drawing/2014/main" id="{72617EAA-51B0-2471-EF54-97910C159E36}"/>
                </a:ext>
              </a:extLst>
            </p:cNvPr>
            <p:cNvSpPr/>
            <p:nvPr/>
          </p:nvSpPr>
          <p:spPr>
            <a:xfrm>
              <a:off x="3898006" y="571113"/>
              <a:ext cx="1223813" cy="1223813"/>
            </a:xfrm>
            <a:prstGeom prst="ellipse">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89;p21">
              <a:extLst>
                <a:ext uri="{FF2B5EF4-FFF2-40B4-BE49-F238E27FC236}">
                  <a16:creationId xmlns:a16="http://schemas.microsoft.com/office/drawing/2014/main" id="{149F3942-B814-6D8E-8718-E5EEB65B57E5}"/>
                </a:ext>
              </a:extLst>
            </p:cNvPr>
            <p:cNvSpPr txBox="1"/>
            <p:nvPr/>
          </p:nvSpPr>
          <p:spPr>
            <a:xfrm>
              <a:off x="4077229" y="750336"/>
              <a:ext cx="865367" cy="865367"/>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en-US" sz="1000">
                  <a:solidFill>
                    <a:schemeClr val="lt1"/>
                  </a:solidFill>
                  <a:latin typeface="Calibri"/>
                  <a:ea typeface="Calibri"/>
                  <a:cs typeface="Calibri"/>
                  <a:sym typeface="Calibri"/>
                </a:rPr>
                <a:t>Sociale og kulturelle forhold</a:t>
              </a:r>
              <a:endParaRPr/>
            </a:p>
          </p:txBody>
        </p:sp>
        <p:sp>
          <p:nvSpPr>
            <p:cNvPr id="16" name="Google Shape;390;p21">
              <a:extLst>
                <a:ext uri="{FF2B5EF4-FFF2-40B4-BE49-F238E27FC236}">
                  <a16:creationId xmlns:a16="http://schemas.microsoft.com/office/drawing/2014/main" id="{93640479-5CAD-A47B-41BB-6DDE46CDC144}"/>
                </a:ext>
              </a:extLst>
            </p:cNvPr>
            <p:cNvSpPr/>
            <p:nvPr/>
          </p:nvSpPr>
          <p:spPr>
            <a:xfrm>
              <a:off x="5149016" y="275222"/>
              <a:ext cx="1223813" cy="1223813"/>
            </a:xfrm>
            <a:prstGeom prst="ellipse">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91;p21">
              <a:extLst>
                <a:ext uri="{FF2B5EF4-FFF2-40B4-BE49-F238E27FC236}">
                  <a16:creationId xmlns:a16="http://schemas.microsoft.com/office/drawing/2014/main" id="{5C2847F1-C5F5-DB1D-03A9-030E7A0B8944}"/>
                </a:ext>
              </a:extLst>
            </p:cNvPr>
            <p:cNvSpPr txBox="1"/>
            <p:nvPr/>
          </p:nvSpPr>
          <p:spPr>
            <a:xfrm>
              <a:off x="5328239" y="454445"/>
              <a:ext cx="865367" cy="865367"/>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lt1"/>
                </a:buClr>
                <a:buSzPts val="1000"/>
                <a:buFont typeface="Calibri"/>
                <a:buNone/>
              </a:pPr>
              <a:r>
                <a:rPr lang="en-US" sz="1000">
                  <a:solidFill>
                    <a:schemeClr val="lt1"/>
                  </a:solidFill>
                  <a:latin typeface="Calibri"/>
                  <a:ea typeface="Calibri"/>
                  <a:cs typeface="Calibri"/>
                  <a:sym typeface="Calibri"/>
                </a:rPr>
                <a:t>Interesse, alder, evner</a:t>
              </a:r>
              <a:endParaRPr/>
            </a:p>
          </p:txBody>
        </p:sp>
        <p:sp>
          <p:nvSpPr>
            <p:cNvPr id="18" name="Google Shape;392;p21">
              <a:extLst>
                <a:ext uri="{FF2B5EF4-FFF2-40B4-BE49-F238E27FC236}">
                  <a16:creationId xmlns:a16="http://schemas.microsoft.com/office/drawing/2014/main" id="{80441EDE-33FE-885E-8CA0-81A434015028}"/>
                </a:ext>
              </a:extLst>
            </p:cNvPr>
            <p:cNvSpPr/>
            <p:nvPr/>
          </p:nvSpPr>
          <p:spPr>
            <a:xfrm>
              <a:off x="3354089" y="27195"/>
              <a:ext cx="3807420" cy="3045936"/>
            </a:xfrm>
            <a:custGeom>
              <a:avLst/>
              <a:gdLst/>
              <a:ahLst/>
              <a:cxnLst/>
              <a:rect l="l" t="t" r="r" b="b"/>
              <a:pathLst>
                <a:path w="120000" h="120000" extrusionOk="0">
                  <a:moveTo>
                    <a:pt x="584" y="34175"/>
                  </a:moveTo>
                  <a:lnTo>
                    <a:pt x="584" y="34175"/>
                  </a:lnTo>
                  <a:cubicBezTo>
                    <a:pt x="-2679" y="22567"/>
                    <a:pt x="7879" y="11072"/>
                    <a:pt x="27615" y="4745"/>
                  </a:cubicBezTo>
                  <a:cubicBezTo>
                    <a:pt x="47351" y="-1582"/>
                    <a:pt x="72649" y="-1582"/>
                    <a:pt x="92385" y="4745"/>
                  </a:cubicBezTo>
                  <a:cubicBezTo>
                    <a:pt x="112121" y="11072"/>
                    <a:pt x="122679" y="22567"/>
                    <a:pt x="119416" y="34175"/>
                  </a:cubicBezTo>
                  <a:lnTo>
                    <a:pt x="74854" y="113544"/>
                  </a:lnTo>
                  <a:cubicBezTo>
                    <a:pt x="73813" y="117246"/>
                    <a:pt x="67478" y="120000"/>
                    <a:pt x="60000" y="120000"/>
                  </a:cubicBezTo>
                  <a:cubicBezTo>
                    <a:pt x="52522" y="120000"/>
                    <a:pt x="46187" y="117246"/>
                    <a:pt x="45146" y="113544"/>
                  </a:cubicBezTo>
                  <a:close/>
                  <a:moveTo>
                    <a:pt x="4800" y="30000"/>
                  </a:moveTo>
                  <a:lnTo>
                    <a:pt x="4800" y="30000"/>
                  </a:lnTo>
                  <a:cubicBezTo>
                    <a:pt x="4800" y="43255"/>
                    <a:pt x="29514" y="54000"/>
                    <a:pt x="60000" y="54000"/>
                  </a:cubicBezTo>
                  <a:cubicBezTo>
                    <a:pt x="90486" y="54000"/>
                    <a:pt x="115200" y="43255"/>
                    <a:pt x="115200" y="30000"/>
                  </a:cubicBezTo>
                  <a:cubicBezTo>
                    <a:pt x="115200" y="16745"/>
                    <a:pt x="90486" y="6000"/>
                    <a:pt x="60000" y="6000"/>
                  </a:cubicBezTo>
                  <a:cubicBezTo>
                    <a:pt x="29514" y="6000"/>
                    <a:pt x="4800" y="16745"/>
                    <a:pt x="4800" y="30000"/>
                  </a:cubicBezTo>
                  <a:close/>
                </a:path>
              </a:pathLst>
            </a:custGeom>
            <a:solidFill>
              <a:schemeClr val="lt1">
                <a:alpha val="40000"/>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AutoShape 2" descr="Vævning Stock-vektorer, royaltyfrie Vævning illustrationer | DepositPhotos">
            <a:extLst>
              <a:ext uri="{FF2B5EF4-FFF2-40B4-BE49-F238E27FC236}">
                <a16:creationId xmlns:a16="http://schemas.microsoft.com/office/drawing/2014/main" id="{CF67B562-0B0E-2E56-231E-2DA8C4B8D84E}"/>
              </a:ext>
            </a:extLst>
          </p:cNvPr>
          <p:cNvSpPr>
            <a:spLocks noChangeAspect="1" noChangeArrowheads="1"/>
          </p:cNvSpPr>
          <p:nvPr/>
        </p:nvSpPr>
        <p:spPr bwMode="auto">
          <a:xfrm>
            <a:off x="561414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22" name="Picture 21">
            <a:extLst>
              <a:ext uri="{FF2B5EF4-FFF2-40B4-BE49-F238E27FC236}">
                <a16:creationId xmlns:a16="http://schemas.microsoft.com/office/drawing/2014/main" id="{36EA7AFD-D74C-D31E-C358-C023752FD80B}"/>
              </a:ext>
            </a:extLst>
          </p:cNvPr>
          <p:cNvPicPr>
            <a:picLocks noChangeAspect="1"/>
          </p:cNvPicPr>
          <p:nvPr/>
        </p:nvPicPr>
        <p:blipFill>
          <a:blip r:embed="rId3"/>
          <a:stretch>
            <a:fillRect/>
          </a:stretch>
        </p:blipFill>
        <p:spPr>
          <a:xfrm>
            <a:off x="508744" y="5028420"/>
            <a:ext cx="5105400" cy="1258079"/>
          </a:xfrm>
          <a:prstGeom prst="rect">
            <a:avLst/>
          </a:prstGeom>
        </p:spPr>
      </p:pic>
    </p:spTree>
    <p:extLst>
      <p:ext uri="{BB962C8B-B14F-4D97-AF65-F5344CB8AC3E}">
        <p14:creationId xmlns:p14="http://schemas.microsoft.com/office/powerpoint/2010/main" val="1603992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13" descr="School design through the decades | Mosaic"/>
          <p:cNvPicPr preferRelativeResize="0"/>
          <p:nvPr/>
        </p:nvPicPr>
        <p:blipFill rotWithShape="1">
          <a:blip r:embed="rId3">
            <a:alphaModFix/>
          </a:blip>
          <a:srcRect/>
          <a:stretch/>
        </p:blipFill>
        <p:spPr>
          <a:xfrm>
            <a:off x="0" y="10"/>
            <a:ext cx="12192000" cy="6857990"/>
          </a:xfrm>
          <a:prstGeom prst="rect">
            <a:avLst/>
          </a:prstGeom>
          <a:noFill/>
          <a:ln>
            <a:noFill/>
          </a:ln>
        </p:spPr>
      </p:pic>
      <p:sp>
        <p:nvSpPr>
          <p:cNvPr id="286" name="Google Shape;286;p13"/>
          <p:cNvSpPr/>
          <p:nvPr/>
        </p:nvSpPr>
        <p:spPr>
          <a:xfrm flipH="1">
            <a:off x="0" y="998175"/>
            <a:ext cx="6017172" cy="5859825"/>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74509"/>
            </a:schemeClr>
          </a:solidFill>
          <a:ln>
            <a:noFill/>
          </a:ln>
        </p:spPr>
        <p:txBody>
          <a:bodyPr spcFirstLastPara="1" wrap="square" lIns="91425" tIns="45700" rIns="91425" bIns="45700" anchor="t" anchorCtr="0">
            <a:normAutofit/>
          </a:bodyPr>
          <a:lstStyle/>
          <a:p>
            <a:pPr marL="0" marR="0" lvl="0" indent="0" algn="ctr" rtl="0">
              <a:spcBef>
                <a:spcPts val="0"/>
              </a:spcBef>
              <a:spcAft>
                <a:spcPts val="0"/>
              </a:spcAft>
              <a:buClr>
                <a:schemeClr val="dk1"/>
              </a:buClr>
              <a:buSzPts val="1600"/>
              <a:buFont typeface="Arial"/>
              <a:buNone/>
            </a:pPr>
            <a:endParaRPr sz="1600" cap="none">
              <a:solidFill>
                <a:schemeClr val="dk1"/>
              </a:solidFill>
              <a:latin typeface="Calibri"/>
              <a:ea typeface="Calibri"/>
              <a:cs typeface="Calibri"/>
              <a:sym typeface="Calibri"/>
            </a:endParaRPr>
          </a:p>
        </p:txBody>
      </p:sp>
      <p:sp>
        <p:nvSpPr>
          <p:cNvPr id="287" name="Google Shape;287;p13"/>
          <p:cNvSpPr txBox="1">
            <a:spLocks noGrp="1"/>
          </p:cNvSpPr>
          <p:nvPr>
            <p:ph type="title"/>
          </p:nvPr>
        </p:nvSpPr>
        <p:spPr>
          <a:xfrm>
            <a:off x="709448" y="1913950"/>
            <a:ext cx="4204137" cy="134275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US" sz="3600"/>
              <a:t>Bygninger blander sig i livshistorier</a:t>
            </a:r>
            <a:endParaRPr/>
          </a:p>
        </p:txBody>
      </p:sp>
      <p:cxnSp>
        <p:nvCxnSpPr>
          <p:cNvPr id="288" name="Google Shape;288;p13"/>
          <p:cNvCxnSpPr/>
          <p:nvPr/>
        </p:nvCxnSpPr>
        <p:spPr>
          <a:xfrm>
            <a:off x="2287051" y="3337139"/>
            <a:ext cx="935420" cy="0"/>
          </a:xfrm>
          <a:prstGeom prst="straightConnector1">
            <a:avLst/>
          </a:prstGeom>
          <a:noFill/>
          <a:ln w="25400" cap="sq" cmpd="sng">
            <a:solidFill>
              <a:srgbClr val="262626"/>
            </a:solidFill>
            <a:prstDash val="solid"/>
            <a:bevel/>
            <a:headEnd type="none" w="sm" len="sm"/>
            <a:tailEnd type="none" w="sm" len="sm"/>
          </a:ln>
        </p:spPr>
      </p:cxnSp>
      <p:sp>
        <p:nvSpPr>
          <p:cNvPr id="289" name="Google Shape;289;p13"/>
          <p:cNvSpPr txBox="1">
            <a:spLocks noGrp="1"/>
          </p:cNvSpPr>
          <p:nvPr>
            <p:ph type="body" idx="1"/>
          </p:nvPr>
        </p:nvSpPr>
        <p:spPr>
          <a:xfrm>
            <a:off x="525516" y="3417573"/>
            <a:ext cx="4593021" cy="2619839"/>
          </a:xfrm>
          <a:prstGeom prst="rect">
            <a:avLst/>
          </a:prstGeom>
          <a:noFill/>
          <a:ln>
            <a:noFill/>
          </a:ln>
        </p:spPr>
        <p:txBody>
          <a:bodyPr spcFirstLastPara="1" wrap="square" lIns="91425" tIns="45700" rIns="91425" bIns="45700" anchor="ctr" anchorCtr="0">
            <a:normAutofit fontScale="25000" lnSpcReduction="20000"/>
          </a:bodyPr>
          <a:lstStyle/>
          <a:p>
            <a:pPr marL="0" lvl="0" indent="0" algn="l" rtl="0">
              <a:lnSpc>
                <a:spcPct val="90000"/>
              </a:lnSpc>
              <a:spcBef>
                <a:spcPts val="0"/>
              </a:spcBef>
              <a:spcAft>
                <a:spcPts val="0"/>
              </a:spcAft>
              <a:buClr>
                <a:schemeClr val="dk1"/>
              </a:buClr>
              <a:buSzPct val="100000"/>
              <a:buNone/>
            </a:pPr>
            <a:endParaRPr sz="1100" dirty="0"/>
          </a:p>
          <a:p>
            <a:pPr marL="0" lvl="0" indent="0" algn="l" rtl="0">
              <a:lnSpc>
                <a:spcPct val="90000"/>
              </a:lnSpc>
              <a:spcBef>
                <a:spcPts val="1000"/>
              </a:spcBef>
              <a:spcAft>
                <a:spcPts val="0"/>
              </a:spcAft>
              <a:buClr>
                <a:schemeClr val="dk1"/>
              </a:buClr>
              <a:buSzPct val="100000"/>
              <a:buNone/>
            </a:pPr>
            <a:endParaRPr sz="7400" dirty="0"/>
          </a:p>
          <a:p>
            <a:pPr marL="0" lvl="0" indent="0" algn="l" rtl="0">
              <a:lnSpc>
                <a:spcPct val="90000"/>
              </a:lnSpc>
              <a:spcBef>
                <a:spcPts val="1000"/>
              </a:spcBef>
              <a:spcAft>
                <a:spcPts val="0"/>
              </a:spcAft>
              <a:buClr>
                <a:schemeClr val="dk1"/>
              </a:buClr>
              <a:buSzPct val="100000"/>
              <a:buNone/>
            </a:pPr>
            <a:r>
              <a:rPr lang="en-US" sz="7400" dirty="0"/>
              <a:t>Den </a:t>
            </a:r>
            <a:r>
              <a:rPr lang="en-US" sz="7400" dirty="0" err="1"/>
              <a:t>franske</a:t>
            </a:r>
            <a:r>
              <a:rPr lang="en-US" sz="7400" dirty="0"/>
              <a:t> </a:t>
            </a:r>
            <a:r>
              <a:rPr lang="en-US" sz="7400" dirty="0" err="1"/>
              <a:t>forsker</a:t>
            </a:r>
            <a:r>
              <a:rPr lang="en-US" sz="7400" dirty="0"/>
              <a:t> Pierre Bourdieu </a:t>
            </a:r>
            <a:r>
              <a:rPr lang="en-US" sz="7400" dirty="0" err="1"/>
              <a:t>kalder</a:t>
            </a:r>
            <a:r>
              <a:rPr lang="en-US" sz="7400" dirty="0"/>
              <a:t> </a:t>
            </a:r>
            <a:r>
              <a:rPr lang="en-US" sz="7400" dirty="0" err="1"/>
              <a:t>arkitektur</a:t>
            </a:r>
            <a:r>
              <a:rPr lang="en-US" sz="7400" dirty="0"/>
              <a:t> for </a:t>
            </a:r>
            <a:r>
              <a:rPr lang="en-US" sz="7400" dirty="0" err="1"/>
              <a:t>en</a:t>
            </a:r>
            <a:r>
              <a:rPr lang="en-US" sz="7400" dirty="0"/>
              <a:t> </a:t>
            </a:r>
            <a:r>
              <a:rPr lang="en-US" sz="7400" b="1" dirty="0"/>
              <a:t>’</a:t>
            </a:r>
            <a:r>
              <a:rPr lang="en-US" sz="7400" b="1" dirty="0" err="1"/>
              <a:t>pædagogisk</a:t>
            </a:r>
            <a:r>
              <a:rPr lang="en-US" sz="7400" b="1" dirty="0"/>
              <a:t> </a:t>
            </a:r>
            <a:r>
              <a:rPr lang="en-US" sz="7400" b="1" dirty="0" err="1"/>
              <a:t>maskine</a:t>
            </a:r>
            <a:r>
              <a:rPr lang="en-US" sz="7400" b="1" dirty="0"/>
              <a:t>’ </a:t>
            </a:r>
            <a:r>
              <a:rPr lang="en-US" sz="7400" dirty="0" err="1"/>
              <a:t>fordi</a:t>
            </a:r>
            <a:r>
              <a:rPr lang="en-US" sz="7400" dirty="0"/>
              <a:t> den </a:t>
            </a:r>
            <a:r>
              <a:rPr lang="en-US" sz="7400" dirty="0" err="1"/>
              <a:t>tavst</a:t>
            </a:r>
            <a:r>
              <a:rPr lang="en-US" sz="7400" dirty="0"/>
              <a:t> </a:t>
            </a:r>
            <a:r>
              <a:rPr lang="en-US" sz="7400" dirty="0" err="1"/>
              <a:t>og</a:t>
            </a:r>
            <a:r>
              <a:rPr lang="en-US" sz="7400" dirty="0"/>
              <a:t> </a:t>
            </a:r>
            <a:r>
              <a:rPr lang="en-US" sz="7400" dirty="0" err="1"/>
              <a:t>alligevel</a:t>
            </a:r>
            <a:r>
              <a:rPr lang="en-US" sz="7400" dirty="0"/>
              <a:t> </a:t>
            </a:r>
            <a:r>
              <a:rPr lang="en-US" sz="7400" dirty="0" err="1"/>
              <a:t>eksplicit</a:t>
            </a:r>
            <a:r>
              <a:rPr lang="en-US" sz="7400" dirty="0"/>
              <a:t> </a:t>
            </a:r>
            <a:r>
              <a:rPr lang="en-US" sz="7400" dirty="0" err="1"/>
              <a:t>kommunikerer</a:t>
            </a:r>
            <a:r>
              <a:rPr lang="en-US" sz="7400" dirty="0"/>
              <a:t> </a:t>
            </a:r>
            <a:r>
              <a:rPr lang="en-US" sz="7400" dirty="0" err="1"/>
              <a:t>til</a:t>
            </a:r>
            <a:r>
              <a:rPr lang="en-US" sz="7400" dirty="0"/>
              <a:t> </a:t>
            </a:r>
            <a:r>
              <a:rPr lang="en-US" sz="7400" dirty="0" err="1"/>
              <a:t>elever</a:t>
            </a:r>
            <a:r>
              <a:rPr lang="en-US" sz="7400" dirty="0"/>
              <a:t>, </a:t>
            </a:r>
            <a:r>
              <a:rPr lang="en-US" sz="7400" dirty="0" err="1"/>
              <a:t>hvordan</a:t>
            </a:r>
            <a:r>
              <a:rPr lang="en-US" sz="7400" dirty="0"/>
              <a:t> </a:t>
            </a:r>
            <a:r>
              <a:rPr lang="en-US" sz="7400" dirty="0" err="1"/>
              <a:t>verden</a:t>
            </a:r>
            <a:r>
              <a:rPr lang="en-US" sz="7400" dirty="0"/>
              <a:t> </a:t>
            </a:r>
            <a:r>
              <a:rPr lang="en-US" sz="7400" dirty="0" err="1"/>
              <a:t>hænger</a:t>
            </a:r>
            <a:r>
              <a:rPr lang="en-US" sz="7400" dirty="0"/>
              <a:t> </a:t>
            </a:r>
            <a:r>
              <a:rPr lang="en-US" sz="7400" dirty="0" err="1"/>
              <a:t>sammen</a:t>
            </a:r>
            <a:r>
              <a:rPr lang="en-US" sz="7400" dirty="0"/>
              <a:t> </a:t>
            </a:r>
            <a:r>
              <a:rPr lang="en-US" sz="3200" dirty="0"/>
              <a:t>(</a:t>
            </a:r>
            <a:r>
              <a:rPr lang="en-US" sz="3200" dirty="0" err="1"/>
              <a:t>i</a:t>
            </a:r>
            <a:r>
              <a:rPr lang="en-US" sz="3200" dirty="0"/>
              <a:t> Bille </a:t>
            </a:r>
            <a:r>
              <a:rPr lang="en-US" sz="3200" dirty="0" err="1"/>
              <a:t>og</a:t>
            </a:r>
            <a:r>
              <a:rPr lang="en-US" sz="3200" dirty="0"/>
              <a:t> Sørensen, 2012: 86). </a:t>
            </a:r>
            <a:endParaRPr dirty="0"/>
          </a:p>
          <a:p>
            <a:pPr marL="0" lvl="0" indent="0" algn="l" rtl="0">
              <a:lnSpc>
                <a:spcPct val="90000"/>
              </a:lnSpc>
              <a:spcBef>
                <a:spcPts val="1000"/>
              </a:spcBef>
              <a:spcAft>
                <a:spcPts val="0"/>
              </a:spcAft>
              <a:buClr>
                <a:schemeClr val="dk1"/>
              </a:buClr>
              <a:buSzPct val="100000"/>
              <a:buNone/>
            </a:pPr>
            <a:r>
              <a:rPr lang="en-US" sz="3200" dirty="0"/>
              <a:t> </a:t>
            </a:r>
            <a:endParaRPr dirty="0"/>
          </a:p>
          <a:p>
            <a:pPr marL="0" lvl="0" indent="0" algn="l" rtl="0">
              <a:lnSpc>
                <a:spcPct val="90000"/>
              </a:lnSpc>
              <a:spcBef>
                <a:spcPts val="1000"/>
              </a:spcBef>
              <a:spcAft>
                <a:spcPts val="0"/>
              </a:spcAft>
              <a:buClr>
                <a:schemeClr val="dk1"/>
              </a:buClr>
              <a:buSzPct val="100000"/>
              <a:buNone/>
            </a:pPr>
            <a:endParaRPr sz="1600" dirty="0"/>
          </a:p>
          <a:p>
            <a:pPr marL="0" lvl="0" indent="0" algn="l" rtl="0">
              <a:lnSpc>
                <a:spcPct val="90000"/>
              </a:lnSpc>
              <a:spcBef>
                <a:spcPts val="1000"/>
              </a:spcBef>
              <a:spcAft>
                <a:spcPts val="0"/>
              </a:spcAft>
              <a:buClr>
                <a:schemeClr val="dk1"/>
              </a:buClr>
              <a:buSzPct val="100000"/>
              <a:buNone/>
            </a:pPr>
            <a:r>
              <a:rPr lang="en-US" sz="6000" i="1" dirty="0"/>
              <a:t>	</a:t>
            </a:r>
            <a:r>
              <a:rPr lang="en-US" sz="6000" b="1" i="1" dirty="0">
                <a:solidFill>
                  <a:srgbClr val="7030A0"/>
                </a:solidFill>
              </a:rPr>
              <a:t>	</a:t>
            </a:r>
            <a:r>
              <a:rPr lang="en-US" sz="6000" b="1" i="1" dirty="0" err="1">
                <a:solidFill>
                  <a:srgbClr val="7030A0"/>
                </a:solidFill>
              </a:rPr>
              <a:t>Hvordan</a:t>
            </a:r>
            <a:r>
              <a:rPr lang="en-US" sz="6000" b="1" i="1" dirty="0">
                <a:solidFill>
                  <a:srgbClr val="7030A0"/>
                </a:solidFill>
              </a:rPr>
              <a:t> </a:t>
            </a:r>
            <a:r>
              <a:rPr lang="en-US" sz="6000" b="1" i="1" dirty="0" err="1">
                <a:solidFill>
                  <a:srgbClr val="7030A0"/>
                </a:solidFill>
              </a:rPr>
              <a:t>forstår</a:t>
            </a:r>
            <a:r>
              <a:rPr lang="en-US" sz="6000" b="1" i="1" dirty="0">
                <a:solidFill>
                  <a:srgbClr val="7030A0"/>
                </a:solidFill>
              </a:rPr>
              <a:t> I det? </a:t>
            </a:r>
            <a:endParaRPr dirty="0"/>
          </a:p>
          <a:p>
            <a:pPr marL="0" lvl="0" indent="0" algn="l" rtl="0">
              <a:lnSpc>
                <a:spcPct val="90000"/>
              </a:lnSpc>
              <a:spcBef>
                <a:spcPts val="1000"/>
              </a:spcBef>
              <a:spcAft>
                <a:spcPts val="0"/>
              </a:spcAft>
              <a:buClr>
                <a:srgbClr val="7030A0"/>
              </a:buClr>
              <a:buSzPct val="100000"/>
              <a:buNone/>
            </a:pPr>
            <a:r>
              <a:rPr lang="en-US" sz="6000" b="1" i="1" dirty="0">
                <a:solidFill>
                  <a:srgbClr val="7030A0"/>
                </a:solidFill>
              </a:rPr>
              <a:t>		Kender I det?</a:t>
            </a:r>
            <a:endParaRPr dirty="0"/>
          </a:p>
          <a:p>
            <a:pPr marL="0" lvl="0" indent="0" algn="l" rtl="0">
              <a:lnSpc>
                <a:spcPct val="90000"/>
              </a:lnSpc>
              <a:spcBef>
                <a:spcPts val="1000"/>
              </a:spcBef>
              <a:spcAft>
                <a:spcPts val="0"/>
              </a:spcAft>
              <a:buClr>
                <a:schemeClr val="dk1"/>
              </a:buClr>
              <a:buSzPct val="100000"/>
              <a:buNone/>
            </a:pPr>
            <a:endParaRPr sz="1600" dirty="0"/>
          </a:p>
          <a:p>
            <a:pPr marL="0" lvl="0" indent="0" algn="l" rtl="0">
              <a:lnSpc>
                <a:spcPct val="90000"/>
              </a:lnSpc>
              <a:spcBef>
                <a:spcPts val="1000"/>
              </a:spcBef>
              <a:spcAft>
                <a:spcPts val="0"/>
              </a:spcAft>
              <a:buClr>
                <a:schemeClr val="dk1"/>
              </a:buClr>
              <a:buSzPct val="100000"/>
              <a:buNone/>
            </a:pPr>
            <a:r>
              <a:rPr lang="en-US" sz="1600" dirty="0"/>
              <a:t>			</a:t>
            </a:r>
            <a:r>
              <a:rPr lang="en-US" sz="1100" dirty="0"/>
              <a:t>					 </a:t>
            </a:r>
            <a:endParaRPr dirty="0"/>
          </a:p>
        </p:txBody>
      </p:sp>
      <p:sp>
        <p:nvSpPr>
          <p:cNvPr id="2" name="Date Placeholder 1">
            <a:extLst>
              <a:ext uri="{FF2B5EF4-FFF2-40B4-BE49-F238E27FC236}">
                <a16:creationId xmlns:a16="http://schemas.microsoft.com/office/drawing/2014/main" id="{7D53F9D3-D24B-535F-8971-2E3D2D05FDC3}"/>
              </a:ext>
            </a:extLst>
          </p:cNvPr>
          <p:cNvSpPr>
            <a:spLocks noGrp="1"/>
          </p:cNvSpPr>
          <p:nvPr>
            <p:ph type="dt" sz="half" idx="10"/>
          </p:nvPr>
        </p:nvSpPr>
        <p:spPr/>
        <p:txBody>
          <a:bodyPr/>
          <a:lstStyle/>
          <a:p>
            <a:fld id="{EF85D40D-4644-4942-919A-5EEF1695CD41}" type="datetime1">
              <a:rPr lang="da-DK" smtClean="0"/>
              <a:t>16-01-2026</a:t>
            </a:fld>
            <a:endParaRPr lang="da-DK"/>
          </a:p>
        </p:txBody>
      </p:sp>
      <p:sp>
        <p:nvSpPr>
          <p:cNvPr id="3" name="Footer Placeholder 2">
            <a:extLst>
              <a:ext uri="{FF2B5EF4-FFF2-40B4-BE49-F238E27FC236}">
                <a16:creationId xmlns:a16="http://schemas.microsoft.com/office/drawing/2014/main" id="{4DFA72CF-FE36-0EAB-1DEB-ECD7D557B2E1}"/>
              </a:ext>
            </a:extLst>
          </p:cNvPr>
          <p:cNvSpPr>
            <a:spLocks noGrp="1"/>
          </p:cNvSpPr>
          <p:nvPr>
            <p:ph type="ftr" sz="quarter" idx="11"/>
          </p:nvPr>
        </p:nvSpPr>
        <p:spPr/>
        <p:txBody>
          <a:bodyPr/>
          <a:lstStyle/>
          <a:p>
            <a:r>
              <a:rPr lang="da-DK"/>
              <a:t>sunachristensen@gmail.com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CA8821F-29EF-7D49-8474-2AC89DB80256}"/>
              </a:ext>
            </a:extLst>
          </p:cNvPr>
          <p:cNvSpPr>
            <a:spLocks noGrp="1"/>
          </p:cNvSpPr>
          <p:nvPr>
            <p:ph type="title"/>
          </p:nvPr>
        </p:nvSpPr>
        <p:spPr>
          <a:xfrm>
            <a:off x="876694" y="741391"/>
            <a:ext cx="3549649" cy="1616203"/>
          </a:xfrm>
        </p:spPr>
        <p:txBody>
          <a:bodyPr vert="horz" lIns="91440" tIns="45720" rIns="91440" bIns="45720" rtlCol="0" anchor="b">
            <a:normAutofit/>
          </a:bodyPr>
          <a:lstStyle/>
          <a:p>
            <a:r>
              <a:rPr lang="en-US" sz="3200" dirty="0" err="1"/>
              <a:t>Relationssteder</a:t>
            </a:r>
            <a:endParaRPr lang="en-US" sz="3200" dirty="0"/>
          </a:p>
        </p:txBody>
      </p:sp>
      <p:sp>
        <p:nvSpPr>
          <p:cNvPr id="4" name="Pladsholder til indhold 3">
            <a:extLst>
              <a:ext uri="{FF2B5EF4-FFF2-40B4-BE49-F238E27FC236}">
                <a16:creationId xmlns:a16="http://schemas.microsoft.com/office/drawing/2014/main" id="{77D8F137-572A-404F-BCF6-6F6BB624813F}"/>
              </a:ext>
            </a:extLst>
          </p:cNvPr>
          <p:cNvSpPr>
            <a:spLocks noGrp="1"/>
          </p:cNvSpPr>
          <p:nvPr>
            <p:ph idx="1"/>
          </p:nvPr>
        </p:nvSpPr>
        <p:spPr>
          <a:xfrm>
            <a:off x="876692" y="2533476"/>
            <a:ext cx="3812265" cy="3447832"/>
          </a:xfrm>
        </p:spPr>
        <p:txBody>
          <a:bodyPr vert="horz" lIns="91440" tIns="45720" rIns="91440" bIns="45720" rtlCol="0" anchor="t">
            <a:normAutofit lnSpcReduction="10000"/>
          </a:bodyPr>
          <a:lstStyle/>
          <a:p>
            <a:pPr marL="0" indent="0">
              <a:buNone/>
            </a:pPr>
            <a:r>
              <a:rPr lang="en-US" sz="1900" dirty="0"/>
              <a:t>I </a:t>
            </a:r>
            <a:r>
              <a:rPr lang="en-US" sz="1900" dirty="0" err="1"/>
              <a:t>uddannelsessammenhænge</a:t>
            </a:r>
            <a:r>
              <a:rPr lang="en-US" sz="1900" dirty="0"/>
              <a:t> er </a:t>
            </a:r>
            <a:r>
              <a:rPr lang="en-US" sz="1900" dirty="0" err="1"/>
              <a:t>bygningers</a:t>
            </a:r>
            <a:r>
              <a:rPr lang="en-US" sz="1900" dirty="0"/>
              <a:t> </a:t>
            </a:r>
            <a:r>
              <a:rPr lang="en-US" sz="1900" dirty="0" err="1"/>
              <a:t>opgave</a:t>
            </a:r>
            <a:r>
              <a:rPr lang="en-US" sz="1900" dirty="0"/>
              <a:t> social: </a:t>
            </a:r>
          </a:p>
          <a:p>
            <a:pPr marL="0" indent="0">
              <a:buNone/>
            </a:pPr>
            <a:r>
              <a:rPr lang="en-US" sz="1900" dirty="0" err="1"/>
              <a:t>Arkitektur</a:t>
            </a:r>
            <a:r>
              <a:rPr lang="en-US" sz="1900" dirty="0"/>
              <a:t> </a:t>
            </a:r>
            <a:r>
              <a:rPr lang="en-US" sz="1900" dirty="0" err="1"/>
              <a:t>og</a:t>
            </a:r>
            <a:r>
              <a:rPr lang="en-US" sz="1900" dirty="0"/>
              <a:t> </a:t>
            </a:r>
            <a:r>
              <a:rPr lang="en-US" sz="1900" dirty="0" err="1"/>
              <a:t>indretning</a:t>
            </a:r>
            <a:r>
              <a:rPr lang="en-US" sz="1900" dirty="0"/>
              <a:t>: </a:t>
            </a:r>
          </a:p>
          <a:p>
            <a:r>
              <a:rPr lang="en-US" sz="1900" dirty="0" err="1"/>
              <a:t>rammesætter</a:t>
            </a:r>
            <a:endParaRPr lang="en-US" sz="1900" dirty="0"/>
          </a:p>
          <a:p>
            <a:r>
              <a:rPr lang="en-US" sz="1900" dirty="0" err="1"/>
              <a:t>Forstærker</a:t>
            </a:r>
            <a:r>
              <a:rPr lang="en-US" sz="1900" dirty="0"/>
              <a:t> </a:t>
            </a:r>
            <a:r>
              <a:rPr lang="en-US" sz="1900" dirty="0" err="1"/>
              <a:t>eller</a:t>
            </a:r>
            <a:r>
              <a:rPr lang="en-US" sz="1900" dirty="0"/>
              <a:t> </a:t>
            </a:r>
            <a:r>
              <a:rPr lang="en-US" sz="1900" dirty="0" err="1"/>
              <a:t>formindsker</a:t>
            </a:r>
            <a:r>
              <a:rPr lang="en-US" sz="1900" dirty="0"/>
              <a:t> </a:t>
            </a:r>
            <a:r>
              <a:rPr lang="en-US" sz="1900" dirty="0" err="1"/>
              <a:t>elevers</a:t>
            </a:r>
            <a:r>
              <a:rPr lang="en-US" sz="1900" dirty="0"/>
              <a:t> </a:t>
            </a:r>
            <a:r>
              <a:rPr lang="en-US" sz="1900" dirty="0" err="1"/>
              <a:t>stærke</a:t>
            </a:r>
            <a:r>
              <a:rPr lang="en-US" sz="1900" dirty="0"/>
              <a:t> </a:t>
            </a:r>
            <a:r>
              <a:rPr lang="en-US" sz="1900" dirty="0" err="1"/>
              <a:t>og</a:t>
            </a:r>
            <a:r>
              <a:rPr lang="en-US" sz="1900" dirty="0"/>
              <a:t> </a:t>
            </a:r>
            <a:r>
              <a:rPr lang="en-US" sz="1900" dirty="0" err="1"/>
              <a:t>svage</a:t>
            </a:r>
            <a:r>
              <a:rPr lang="en-US" sz="1900" dirty="0"/>
              <a:t> sider, </a:t>
            </a:r>
            <a:r>
              <a:rPr lang="en-US" sz="1900" dirty="0" err="1"/>
              <a:t>og</a:t>
            </a:r>
            <a:r>
              <a:rPr lang="en-US" sz="1900" dirty="0"/>
              <a:t> </a:t>
            </a:r>
            <a:r>
              <a:rPr lang="en-US" sz="1900" dirty="0" err="1"/>
              <a:t>anviser</a:t>
            </a:r>
            <a:r>
              <a:rPr lang="en-US" sz="1900" dirty="0"/>
              <a:t> </a:t>
            </a:r>
            <a:r>
              <a:rPr lang="en-US" sz="1900" dirty="0" err="1"/>
              <a:t>bestemte</a:t>
            </a:r>
            <a:r>
              <a:rPr lang="en-US" sz="1900" dirty="0"/>
              <a:t> </a:t>
            </a:r>
            <a:r>
              <a:rPr lang="en-US" sz="1900" dirty="0" err="1"/>
              <a:t>løsninger</a:t>
            </a:r>
            <a:endParaRPr lang="en-US" sz="1900" dirty="0"/>
          </a:p>
          <a:p>
            <a:r>
              <a:rPr lang="en-US" sz="1900" dirty="0" err="1"/>
              <a:t>Opretholder</a:t>
            </a:r>
            <a:r>
              <a:rPr lang="en-US" sz="1900" dirty="0"/>
              <a:t> </a:t>
            </a:r>
            <a:r>
              <a:rPr lang="en-US" sz="1900" dirty="0" err="1"/>
              <a:t>normer</a:t>
            </a:r>
            <a:r>
              <a:rPr lang="en-US" sz="1900" dirty="0"/>
              <a:t> </a:t>
            </a:r>
            <a:r>
              <a:rPr lang="en-US" sz="1900" dirty="0" err="1"/>
              <a:t>og</a:t>
            </a:r>
            <a:r>
              <a:rPr lang="en-US" sz="1900" dirty="0"/>
              <a:t> </a:t>
            </a:r>
            <a:r>
              <a:rPr lang="en-US" sz="1900" dirty="0" err="1"/>
              <a:t>hierarkier</a:t>
            </a:r>
            <a:endParaRPr lang="en-US" sz="1900" dirty="0"/>
          </a:p>
          <a:p>
            <a:r>
              <a:rPr lang="en-US" sz="1900" dirty="0"/>
              <a:t>Kan give </a:t>
            </a:r>
            <a:r>
              <a:rPr lang="en-US" sz="1900" dirty="0" err="1"/>
              <a:t>mulighed</a:t>
            </a:r>
            <a:r>
              <a:rPr lang="en-US" sz="1900" dirty="0"/>
              <a:t> for </a:t>
            </a:r>
            <a:r>
              <a:rPr lang="en-US" sz="1900" dirty="0" err="1"/>
              <a:t>socialt</a:t>
            </a:r>
            <a:r>
              <a:rPr lang="en-US" sz="1900" dirty="0"/>
              <a:t> </a:t>
            </a:r>
            <a:r>
              <a:rPr lang="en-US" sz="1900" dirty="0" err="1"/>
              <a:t>samvær</a:t>
            </a:r>
            <a:r>
              <a:rPr lang="en-US" sz="1900" dirty="0"/>
              <a:t>, </a:t>
            </a:r>
            <a:r>
              <a:rPr lang="en-US" sz="1900" dirty="0" err="1"/>
              <a:t>som</a:t>
            </a:r>
            <a:r>
              <a:rPr lang="en-US" sz="1900" dirty="0"/>
              <a:t> </a:t>
            </a:r>
            <a:r>
              <a:rPr lang="en-US" sz="1900" dirty="0" err="1"/>
              <a:t>ikke</a:t>
            </a:r>
            <a:r>
              <a:rPr lang="en-US" sz="1900" dirty="0"/>
              <a:t> er </a:t>
            </a:r>
            <a:r>
              <a:rPr lang="en-US" sz="1900" dirty="0" err="1"/>
              <a:t>direkte</a:t>
            </a:r>
            <a:r>
              <a:rPr lang="en-US" sz="1900" dirty="0"/>
              <a:t> </a:t>
            </a:r>
            <a:r>
              <a:rPr lang="en-US" sz="1900" dirty="0" err="1"/>
              <a:t>forbundet</a:t>
            </a:r>
            <a:r>
              <a:rPr lang="en-US" sz="1900" dirty="0"/>
              <a:t> med </a:t>
            </a:r>
            <a:r>
              <a:rPr lang="en-US" sz="1900" dirty="0" err="1"/>
              <a:t>undervisning</a:t>
            </a:r>
            <a:endParaRPr lang="en-US" sz="1900" dirty="0"/>
          </a:p>
          <a:p>
            <a:endParaRPr lang="en-US" sz="1900" i="1" dirty="0"/>
          </a:p>
          <a:p>
            <a:pPr marL="0" indent="0">
              <a:buNone/>
            </a:pPr>
            <a:endParaRPr lang="en-US" sz="1900" i="1" dirty="0"/>
          </a:p>
        </p:txBody>
      </p:sp>
      <p:pic>
        <p:nvPicPr>
          <p:cNvPr id="1026" name="Picture 2">
            <a:extLst>
              <a:ext uri="{FF2B5EF4-FFF2-40B4-BE49-F238E27FC236}">
                <a16:creationId xmlns:a16="http://schemas.microsoft.com/office/drawing/2014/main" id="{BAA6790C-F572-1C40-ADC2-5DE8A4B342CF}"/>
              </a:ext>
            </a:extLst>
          </p:cNvPr>
          <p:cNvPicPr>
            <a:picLocks noGrp="1" noChangeAspect="1" noChangeArrowheads="1"/>
          </p:cNvPicPr>
          <p:nvPr>
            <p:ph sz="half" idx="4294967295"/>
          </p:nvPr>
        </p:nvPicPr>
        <p:blipFill>
          <a:blip r:embed="rId3"/>
          <a:srcRect t="21686" r="1" b="23407"/>
          <a:stretch>
            <a:fillRect/>
          </a:stretch>
        </p:blipFill>
        <p:spPr bwMode="auto">
          <a:xfrm>
            <a:off x="5089243" y="877413"/>
            <a:ext cx="6222628" cy="504309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roup 1034">
            <a:extLst>
              <a:ext uri="{FF2B5EF4-FFF2-40B4-BE49-F238E27FC236}">
                <a16:creationId xmlns:a16="http://schemas.microsoft.com/office/drawing/2014/main" id="{3AFCAD34-1AFC-BC1A-F6B2-C34C63912E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89243" y="5858828"/>
            <a:ext cx="6226463" cy="123363"/>
            <a:chOff x="7015162" y="5858828"/>
            <a:chExt cx="4300544" cy="123363"/>
          </a:xfrm>
        </p:grpSpPr>
        <p:sp>
          <p:nvSpPr>
            <p:cNvPr id="1036" name="Rectangle 1035">
              <a:extLst>
                <a:ext uri="{FF2B5EF4-FFF2-40B4-BE49-F238E27FC236}">
                  <a16:creationId xmlns:a16="http://schemas.microsoft.com/office/drawing/2014/main" id="{1129F4A2-3705-CF87-3DDA-AF9CE9389B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891B1028-FC76-5583-3A1F-5815A7DCF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Date Placeholder 1">
            <a:extLst>
              <a:ext uri="{FF2B5EF4-FFF2-40B4-BE49-F238E27FC236}">
                <a16:creationId xmlns:a16="http://schemas.microsoft.com/office/drawing/2014/main" id="{08DB6ED6-0262-08E2-FDD7-897257538A89}"/>
              </a:ext>
            </a:extLst>
          </p:cNvPr>
          <p:cNvSpPr>
            <a:spLocks noGrp="1"/>
          </p:cNvSpPr>
          <p:nvPr>
            <p:ph type="dt" sz="half" idx="10"/>
          </p:nvPr>
        </p:nvSpPr>
        <p:spPr>
          <a:xfrm>
            <a:off x="838200" y="6356350"/>
            <a:ext cx="2743200" cy="365125"/>
          </a:xfrm>
        </p:spPr>
        <p:txBody>
          <a:bodyPr>
            <a:normAutofit/>
          </a:bodyPr>
          <a:lstStyle/>
          <a:p>
            <a:pPr>
              <a:spcAft>
                <a:spcPts val="600"/>
              </a:spcAft>
            </a:pPr>
            <a:fld id="{14D6A6D8-FDD2-4E62-9941-CE49E1C67FB1}" type="datetime1">
              <a:rPr lang="da-DK" smtClean="0"/>
              <a:pPr>
                <a:spcAft>
                  <a:spcPts val="600"/>
                </a:spcAft>
              </a:pPr>
              <a:t>16-01-2026</a:t>
            </a:fld>
            <a:endParaRPr lang="da-DK"/>
          </a:p>
        </p:txBody>
      </p:sp>
      <p:sp>
        <p:nvSpPr>
          <p:cNvPr id="5" name="Footer Placeholder 4">
            <a:extLst>
              <a:ext uri="{FF2B5EF4-FFF2-40B4-BE49-F238E27FC236}">
                <a16:creationId xmlns:a16="http://schemas.microsoft.com/office/drawing/2014/main" id="{D9DE1B61-FE8F-FEF0-A05D-297509B6950F}"/>
              </a:ext>
            </a:extLst>
          </p:cNvPr>
          <p:cNvSpPr>
            <a:spLocks noGrp="1"/>
          </p:cNvSpPr>
          <p:nvPr>
            <p:ph type="ftr" sz="quarter" idx="11"/>
          </p:nvPr>
        </p:nvSpPr>
        <p:spPr>
          <a:xfrm>
            <a:off x="4038600" y="6356350"/>
            <a:ext cx="4114800" cy="365125"/>
          </a:xfrm>
        </p:spPr>
        <p:txBody>
          <a:bodyPr>
            <a:normAutofit/>
          </a:bodyPr>
          <a:lstStyle/>
          <a:p>
            <a:pPr>
              <a:spcAft>
                <a:spcPts val="600"/>
              </a:spcAft>
            </a:pPr>
            <a:r>
              <a:rPr lang="da-DK"/>
              <a:t>sunachristensen@gmail.com</a:t>
            </a:r>
          </a:p>
        </p:txBody>
      </p:sp>
    </p:spTree>
    <p:extLst>
      <p:ext uri="{BB962C8B-B14F-4D97-AF65-F5344CB8AC3E}">
        <p14:creationId xmlns:p14="http://schemas.microsoft.com/office/powerpoint/2010/main" val="1499976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0FFCFD6-7AB7-8C43-8CE4-BDA24F9E9CF7}"/>
              </a:ext>
            </a:extLst>
          </p:cNvPr>
          <p:cNvSpPr>
            <a:spLocks noGrp="1"/>
          </p:cNvSpPr>
          <p:nvPr>
            <p:ph type="title"/>
          </p:nvPr>
        </p:nvSpPr>
        <p:spPr>
          <a:xfrm>
            <a:off x="643467" y="321734"/>
            <a:ext cx="10905066" cy="1135737"/>
          </a:xfrm>
        </p:spPr>
        <p:txBody>
          <a:bodyPr>
            <a:normAutofit/>
          </a:bodyPr>
          <a:lstStyle/>
          <a:p>
            <a:r>
              <a:rPr lang="da-DK" sz="3600" dirty="0"/>
              <a:t>Når steder dikterer adfærd</a:t>
            </a:r>
          </a:p>
        </p:txBody>
      </p:sp>
      <p:sp>
        <p:nvSpPr>
          <p:cNvPr id="8" name="Pladsholder til indhold 7">
            <a:extLst>
              <a:ext uri="{FF2B5EF4-FFF2-40B4-BE49-F238E27FC236}">
                <a16:creationId xmlns:a16="http://schemas.microsoft.com/office/drawing/2014/main" id="{586C2835-64DE-364B-8B83-C03107877016}"/>
              </a:ext>
            </a:extLst>
          </p:cNvPr>
          <p:cNvSpPr>
            <a:spLocks noGrp="1"/>
          </p:cNvSpPr>
          <p:nvPr>
            <p:ph idx="1"/>
          </p:nvPr>
        </p:nvSpPr>
        <p:spPr>
          <a:xfrm>
            <a:off x="643467" y="1782981"/>
            <a:ext cx="4398431" cy="4393982"/>
          </a:xfrm>
        </p:spPr>
        <p:txBody>
          <a:bodyPr>
            <a:normAutofit/>
          </a:bodyPr>
          <a:lstStyle/>
          <a:p>
            <a:pPr marL="0" indent="0">
              <a:buNone/>
            </a:pPr>
            <a:r>
              <a:rPr lang="da-DK" dirty="0"/>
              <a:t>Normer i vægge og rum:</a:t>
            </a:r>
          </a:p>
          <a:p>
            <a:endParaRPr lang="da-DK" dirty="0"/>
          </a:p>
          <a:p>
            <a:r>
              <a:rPr lang="da-DK" dirty="0"/>
              <a:t>Rytmer, vaner, regler og ritualer</a:t>
            </a:r>
          </a:p>
          <a:p>
            <a:r>
              <a:rPr lang="da-DK" dirty="0"/>
              <a:t>Magt og viden sidder i rum</a:t>
            </a:r>
          </a:p>
          <a:p>
            <a:r>
              <a:rPr lang="da-DK" dirty="0"/>
              <a:t>Kroppen mærker det før sproget</a:t>
            </a:r>
          </a:p>
          <a:p>
            <a:pPr marL="0" indent="0">
              <a:buNone/>
            </a:pPr>
            <a:endParaRPr lang="da-DK" dirty="0"/>
          </a:p>
        </p:txBody>
      </p:sp>
      <p:sp>
        <p:nvSpPr>
          <p:cNvPr id="5" name="Pladsholder til dato 4">
            <a:extLst>
              <a:ext uri="{FF2B5EF4-FFF2-40B4-BE49-F238E27FC236}">
                <a16:creationId xmlns:a16="http://schemas.microsoft.com/office/drawing/2014/main" id="{26D9494B-4495-EA47-A7F3-31C9A740110B}"/>
              </a:ext>
            </a:extLst>
          </p:cNvPr>
          <p:cNvSpPr>
            <a:spLocks noGrp="1"/>
          </p:cNvSpPr>
          <p:nvPr>
            <p:ph type="dt" sz="half" idx="10"/>
          </p:nvPr>
        </p:nvSpPr>
        <p:spPr>
          <a:xfrm>
            <a:off x="643467" y="6356350"/>
            <a:ext cx="2743200" cy="365125"/>
          </a:xfrm>
        </p:spPr>
        <p:txBody>
          <a:bodyPr>
            <a:normAutofit/>
          </a:bodyPr>
          <a:lstStyle/>
          <a:p>
            <a:pPr>
              <a:spcAft>
                <a:spcPts val="600"/>
              </a:spcAft>
            </a:pPr>
            <a:fld id="{5E57347D-29EA-B941-BD33-ABD4CBABEAEB}" type="datetime1">
              <a:rPr lang="da-DK">
                <a:uFillTx/>
              </a:rPr>
              <a:pPr>
                <a:spcAft>
                  <a:spcPts val="600"/>
                </a:spcAft>
              </a:pPr>
              <a:t>16-01-2026</a:t>
            </a:fld>
            <a:endParaRPr lang="da-DK">
              <a:uFillTx/>
            </a:endParaRPr>
          </a:p>
        </p:txBody>
      </p:sp>
      <p:pic>
        <p:nvPicPr>
          <p:cNvPr id="10" name="Picture 9" descr="Sofaer i et levende rum">
            <a:extLst>
              <a:ext uri="{FF2B5EF4-FFF2-40B4-BE49-F238E27FC236}">
                <a16:creationId xmlns:a16="http://schemas.microsoft.com/office/drawing/2014/main" id="{43AE8216-9B57-49A2-A04B-9E73522CC0B7}"/>
              </a:ext>
            </a:extLst>
          </p:cNvPr>
          <p:cNvPicPr>
            <a:picLocks noChangeAspect="1"/>
          </p:cNvPicPr>
          <p:nvPr/>
        </p:nvPicPr>
        <p:blipFill rotWithShape="1">
          <a:blip r:embed="rId3"/>
          <a:srcRect r="4826"/>
          <a:stretch/>
        </p:blipFill>
        <p:spPr>
          <a:xfrm>
            <a:off x="5346825" y="1782981"/>
            <a:ext cx="6150202" cy="4361892"/>
          </a:xfrm>
          <a:prstGeom prst="rect">
            <a:avLst/>
          </a:prstGeom>
        </p:spPr>
      </p:pic>
      <p:sp>
        <p:nvSpPr>
          <p:cNvPr id="6" name="Pladsholder til sidefod 5">
            <a:extLst>
              <a:ext uri="{FF2B5EF4-FFF2-40B4-BE49-F238E27FC236}">
                <a16:creationId xmlns:a16="http://schemas.microsoft.com/office/drawing/2014/main" id="{579E936C-8AD8-9947-8148-6E3F656245C3}"/>
              </a:ext>
            </a:extLst>
          </p:cNvPr>
          <p:cNvSpPr>
            <a:spLocks noGrp="1"/>
          </p:cNvSpPr>
          <p:nvPr>
            <p:ph type="ftr" sz="quarter" idx="11"/>
          </p:nvPr>
        </p:nvSpPr>
        <p:spPr>
          <a:xfrm>
            <a:off x="4038600" y="6356350"/>
            <a:ext cx="4114800" cy="365125"/>
          </a:xfrm>
        </p:spPr>
        <p:txBody>
          <a:bodyPr>
            <a:normAutofit/>
          </a:bodyPr>
          <a:lstStyle/>
          <a:p>
            <a:pPr>
              <a:spcAft>
                <a:spcPts val="600"/>
              </a:spcAft>
            </a:pPr>
            <a:r>
              <a:rPr lang="da-DK">
                <a:uFillTx/>
              </a:rPr>
              <a:t>www.sunachristensen.dk</a:t>
            </a:r>
          </a:p>
        </p:txBody>
      </p:sp>
      <p:pic>
        <p:nvPicPr>
          <p:cNvPr id="2" name="Picture 1">
            <a:extLst>
              <a:ext uri="{FF2B5EF4-FFF2-40B4-BE49-F238E27FC236}">
                <a16:creationId xmlns:a16="http://schemas.microsoft.com/office/drawing/2014/main" id="{6A95A7C1-C268-BCB1-4493-DD6D1D7831BE}"/>
              </a:ext>
            </a:extLst>
          </p:cNvPr>
          <p:cNvPicPr>
            <a:picLocks noChangeAspect="1"/>
          </p:cNvPicPr>
          <p:nvPr/>
        </p:nvPicPr>
        <p:blipFill>
          <a:blip r:embed="rId4"/>
          <a:stretch>
            <a:fillRect/>
          </a:stretch>
        </p:blipFill>
        <p:spPr>
          <a:xfrm>
            <a:off x="694973" y="5311302"/>
            <a:ext cx="4346925" cy="975198"/>
          </a:xfrm>
          <a:prstGeom prst="rect">
            <a:avLst/>
          </a:prstGeom>
        </p:spPr>
      </p:pic>
    </p:spTree>
    <p:extLst>
      <p:ext uri="{BB962C8B-B14F-4D97-AF65-F5344CB8AC3E}">
        <p14:creationId xmlns:p14="http://schemas.microsoft.com/office/powerpoint/2010/main" val="3216205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 </a:t>
            </a:r>
            <a:endParaRPr/>
          </a:p>
        </p:txBody>
      </p:sp>
      <p:sp>
        <p:nvSpPr>
          <p:cNvPr id="220" name="Google Shape;220;p10"/>
          <p:cNvSpPr txBox="1">
            <a:spLocks noGrp="1"/>
          </p:cNvSpPr>
          <p:nvPr>
            <p:ph type="body" idx="1"/>
          </p:nvPr>
        </p:nvSpPr>
        <p:spPr>
          <a:xfrm>
            <a:off x="838200" y="1690688"/>
            <a:ext cx="10515600" cy="4649148"/>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Clr>
                <a:schemeClr val="dk1"/>
              </a:buClr>
              <a:buSzPct val="100000"/>
              <a:buNone/>
            </a:pPr>
            <a:endParaRPr sz="3600" dirty="0"/>
          </a:p>
          <a:p>
            <a:pPr marL="0" lvl="0" indent="0" algn="l" rtl="0">
              <a:lnSpc>
                <a:spcPct val="90000"/>
              </a:lnSpc>
              <a:spcBef>
                <a:spcPts val="1000"/>
              </a:spcBef>
              <a:spcAft>
                <a:spcPts val="0"/>
              </a:spcAft>
              <a:buClr>
                <a:schemeClr val="dk1"/>
              </a:buClr>
              <a:buSzPct val="100000"/>
              <a:buNone/>
            </a:pPr>
            <a:r>
              <a:rPr lang="en-US" sz="11200" dirty="0"/>
              <a:t>Gange, </a:t>
            </a:r>
            <a:r>
              <a:rPr lang="en-US" sz="11200" dirty="0" err="1"/>
              <a:t>kantiner</a:t>
            </a:r>
            <a:r>
              <a:rPr lang="en-US" sz="11200" dirty="0"/>
              <a:t>, </a:t>
            </a:r>
            <a:r>
              <a:rPr lang="en-US" sz="11200" dirty="0" err="1"/>
              <a:t>parkeringspladser</a:t>
            </a:r>
            <a:r>
              <a:rPr lang="en-US" sz="11200" dirty="0"/>
              <a:t>, </a:t>
            </a:r>
            <a:r>
              <a:rPr lang="en-US" sz="11200" dirty="0" err="1"/>
              <a:t>haller</a:t>
            </a:r>
            <a:r>
              <a:rPr lang="en-US" sz="11200" dirty="0"/>
              <a:t>, </a:t>
            </a:r>
            <a:r>
              <a:rPr lang="en-US" sz="11200" dirty="0" err="1"/>
              <a:t>laboratorier</a:t>
            </a:r>
            <a:r>
              <a:rPr lang="en-US" sz="11200" dirty="0"/>
              <a:t>, </a:t>
            </a:r>
            <a:r>
              <a:rPr lang="en-US" sz="11200" dirty="0" err="1"/>
              <a:t>værksteder</a:t>
            </a:r>
            <a:r>
              <a:rPr lang="en-US" sz="11200" dirty="0"/>
              <a:t>  </a:t>
            </a:r>
            <a:r>
              <a:rPr lang="en-US" sz="11200" dirty="0" err="1"/>
              <a:t>indgår</a:t>
            </a:r>
            <a:r>
              <a:rPr lang="en-US" sz="11200" dirty="0"/>
              <a:t> </a:t>
            </a:r>
            <a:r>
              <a:rPr lang="en-US" sz="11200" dirty="0" err="1"/>
              <a:t>i</a:t>
            </a:r>
            <a:r>
              <a:rPr lang="en-US" sz="11200" dirty="0"/>
              <a:t> </a:t>
            </a:r>
            <a:r>
              <a:rPr lang="en-US" sz="11200" dirty="0" err="1"/>
              <a:t>elevers</a:t>
            </a:r>
            <a:r>
              <a:rPr lang="en-US" sz="11200" dirty="0"/>
              <a:t> </a:t>
            </a:r>
            <a:r>
              <a:rPr lang="en-US" sz="11200" dirty="0" err="1"/>
              <a:t>oplevelse</a:t>
            </a:r>
            <a:r>
              <a:rPr lang="en-US" sz="11200" dirty="0"/>
              <a:t> </a:t>
            </a:r>
            <a:r>
              <a:rPr lang="en-US" sz="11200" dirty="0" err="1"/>
              <a:t>af</a:t>
            </a:r>
            <a:r>
              <a:rPr lang="en-US" sz="11200" dirty="0"/>
              <a:t> </a:t>
            </a:r>
            <a:r>
              <a:rPr lang="en-US" sz="11200" dirty="0" err="1"/>
              <a:t>skoler</a:t>
            </a:r>
            <a:endParaRPr sz="8000" dirty="0"/>
          </a:p>
          <a:p>
            <a:pPr marL="0" lvl="0" indent="0" algn="l" rtl="0">
              <a:lnSpc>
                <a:spcPct val="90000"/>
              </a:lnSpc>
              <a:spcBef>
                <a:spcPts val="1000"/>
              </a:spcBef>
              <a:spcAft>
                <a:spcPts val="0"/>
              </a:spcAft>
              <a:buClr>
                <a:schemeClr val="dk1"/>
              </a:buClr>
              <a:buSzPct val="100000"/>
              <a:buNone/>
            </a:pPr>
            <a:endParaRPr sz="11200" dirty="0"/>
          </a:p>
          <a:p>
            <a:pPr marL="228600" lvl="0" indent="-228600" algn="l" rtl="0">
              <a:lnSpc>
                <a:spcPct val="90000"/>
              </a:lnSpc>
              <a:spcBef>
                <a:spcPts val="1000"/>
              </a:spcBef>
              <a:spcAft>
                <a:spcPts val="0"/>
              </a:spcAft>
              <a:buClr>
                <a:schemeClr val="dk1"/>
              </a:buClr>
              <a:buSzPct val="100000"/>
              <a:buChar char="•"/>
            </a:pPr>
            <a:r>
              <a:rPr lang="en-US" sz="11200" dirty="0"/>
              <a:t>Mange </a:t>
            </a:r>
            <a:r>
              <a:rPr lang="en-US" sz="11200" b="1" dirty="0" err="1"/>
              <a:t>steder</a:t>
            </a:r>
            <a:r>
              <a:rPr lang="en-US" sz="11200" b="1" dirty="0"/>
              <a:t> </a:t>
            </a:r>
            <a:r>
              <a:rPr lang="en-US" sz="11200" b="1" dirty="0" err="1"/>
              <a:t>til</a:t>
            </a:r>
            <a:r>
              <a:rPr lang="en-US" sz="11200" b="1" dirty="0"/>
              <a:t> </a:t>
            </a:r>
            <a:r>
              <a:rPr lang="en-US" sz="11200" b="1" dirty="0" err="1"/>
              <a:t>elever</a:t>
            </a:r>
            <a:r>
              <a:rPr lang="en-US" sz="11200" b="1" dirty="0"/>
              <a:t> </a:t>
            </a:r>
            <a:r>
              <a:rPr lang="en-US" sz="11200" b="1" dirty="0" err="1"/>
              <a:t>på</a:t>
            </a:r>
            <a:r>
              <a:rPr lang="en-US" sz="11200" b="1" dirty="0"/>
              <a:t> campus </a:t>
            </a:r>
            <a:r>
              <a:rPr lang="en-US" sz="11200" dirty="0" err="1"/>
              <a:t>afspejler</a:t>
            </a:r>
            <a:r>
              <a:rPr lang="en-US" sz="11200" dirty="0"/>
              <a:t> </a:t>
            </a:r>
            <a:r>
              <a:rPr lang="en-US" sz="11200" dirty="0" err="1"/>
              <a:t>normer</a:t>
            </a:r>
            <a:r>
              <a:rPr lang="en-US" sz="11200" dirty="0"/>
              <a:t>, der </a:t>
            </a:r>
            <a:r>
              <a:rPr lang="en-US" sz="11200" dirty="0" err="1"/>
              <a:t>ikke</a:t>
            </a:r>
            <a:r>
              <a:rPr lang="en-US" sz="11200" dirty="0"/>
              <a:t> er </a:t>
            </a:r>
            <a:r>
              <a:rPr lang="en-US" sz="11200" dirty="0" err="1"/>
              <a:t>forenelige</a:t>
            </a:r>
            <a:r>
              <a:rPr lang="en-US" sz="11200" dirty="0"/>
              <a:t> med </a:t>
            </a:r>
            <a:r>
              <a:rPr lang="en-US" sz="11200" dirty="0" err="1"/>
              <a:t>arbejdstøj</a:t>
            </a:r>
            <a:r>
              <a:rPr lang="en-US" sz="11200" dirty="0"/>
              <a:t> </a:t>
            </a:r>
            <a:r>
              <a:rPr lang="en-US" sz="11200" dirty="0" err="1"/>
              <a:t>eller</a:t>
            </a:r>
            <a:r>
              <a:rPr lang="en-US" sz="11200" dirty="0"/>
              <a:t> </a:t>
            </a:r>
            <a:r>
              <a:rPr lang="en-US" sz="11200" dirty="0" err="1"/>
              <a:t>lugt</a:t>
            </a:r>
            <a:r>
              <a:rPr lang="en-US" sz="11200" dirty="0"/>
              <a:t> (</a:t>
            </a:r>
            <a:r>
              <a:rPr lang="en-US" sz="11200" dirty="0" err="1"/>
              <a:t>eks</a:t>
            </a:r>
            <a:r>
              <a:rPr lang="en-US" sz="11200" dirty="0"/>
              <a:t>. </a:t>
            </a:r>
            <a:r>
              <a:rPr lang="en-US" sz="11200" dirty="0" err="1"/>
              <a:t>af</a:t>
            </a:r>
            <a:r>
              <a:rPr lang="en-US" sz="11200" dirty="0"/>
              <a:t> </a:t>
            </a:r>
            <a:r>
              <a:rPr lang="en-US" sz="11200" dirty="0" err="1"/>
              <a:t>jern</a:t>
            </a:r>
            <a:r>
              <a:rPr lang="en-US" sz="11200" dirty="0"/>
              <a:t>), </a:t>
            </a:r>
            <a:r>
              <a:rPr lang="en-US" sz="11200" dirty="0" err="1"/>
              <a:t>larm</a:t>
            </a:r>
            <a:r>
              <a:rPr lang="en-US" sz="11200" dirty="0"/>
              <a:t>, </a:t>
            </a:r>
            <a:r>
              <a:rPr lang="en-US" sz="11200" dirty="0" err="1"/>
              <a:t>fysisk</a:t>
            </a:r>
            <a:r>
              <a:rPr lang="en-US" sz="11200" dirty="0"/>
              <a:t> </a:t>
            </a:r>
            <a:r>
              <a:rPr lang="en-US" sz="11200" dirty="0" err="1"/>
              <a:t>aktivitet</a:t>
            </a:r>
            <a:r>
              <a:rPr lang="en-US" sz="11200" dirty="0"/>
              <a:t>, </a:t>
            </a:r>
            <a:r>
              <a:rPr lang="en-US" sz="11200" dirty="0" err="1"/>
              <a:t>lyst</a:t>
            </a:r>
            <a:r>
              <a:rPr lang="en-US" sz="11200" dirty="0"/>
              <a:t> </a:t>
            </a:r>
            <a:r>
              <a:rPr lang="en-US" sz="11200" dirty="0" err="1"/>
              <a:t>til</a:t>
            </a:r>
            <a:r>
              <a:rPr lang="en-US" sz="11200" dirty="0"/>
              <a:t> at </a:t>
            </a:r>
            <a:r>
              <a:rPr lang="en-US" sz="11200" dirty="0" err="1"/>
              <a:t>undersøge</a:t>
            </a:r>
            <a:r>
              <a:rPr lang="en-US" sz="11200" dirty="0"/>
              <a:t> med </a:t>
            </a:r>
            <a:r>
              <a:rPr lang="en-US" sz="11200" dirty="0" err="1"/>
              <a:t>hænderne</a:t>
            </a:r>
            <a:endParaRPr dirty="0"/>
          </a:p>
          <a:p>
            <a:pPr marL="228600" lvl="0" indent="-50800" algn="l" rtl="0">
              <a:lnSpc>
                <a:spcPct val="90000"/>
              </a:lnSpc>
              <a:spcBef>
                <a:spcPts val="1000"/>
              </a:spcBef>
              <a:spcAft>
                <a:spcPts val="0"/>
              </a:spcAft>
              <a:buClr>
                <a:schemeClr val="dk1"/>
              </a:buClr>
              <a:buSzPct val="100000"/>
              <a:buNone/>
            </a:pPr>
            <a:endParaRPr sz="11200" dirty="0"/>
          </a:p>
          <a:p>
            <a:pPr marL="228600" lvl="0" indent="-228600" algn="l" rtl="0">
              <a:lnSpc>
                <a:spcPct val="90000"/>
              </a:lnSpc>
              <a:spcBef>
                <a:spcPts val="1000"/>
              </a:spcBef>
              <a:spcAft>
                <a:spcPts val="0"/>
              </a:spcAft>
              <a:buClr>
                <a:schemeClr val="dk1"/>
              </a:buClr>
              <a:buSzPct val="100000"/>
              <a:buChar char="•"/>
            </a:pPr>
            <a:r>
              <a:rPr lang="en-US" sz="11200" dirty="0" err="1"/>
              <a:t>Klasseværelset</a:t>
            </a:r>
            <a:r>
              <a:rPr lang="en-US" sz="11200" dirty="0"/>
              <a:t> </a:t>
            </a:r>
            <a:r>
              <a:rPr lang="en-US" sz="11200" dirty="0" err="1"/>
              <a:t>og</a:t>
            </a:r>
            <a:r>
              <a:rPr lang="en-US" sz="11200" dirty="0"/>
              <a:t> rum med </a:t>
            </a:r>
            <a:r>
              <a:rPr lang="en-US" sz="11200" dirty="0" err="1"/>
              <a:t>tavleopstilling</a:t>
            </a:r>
            <a:r>
              <a:rPr lang="en-US" sz="11200" dirty="0"/>
              <a:t> er et </a:t>
            </a:r>
            <a:r>
              <a:rPr lang="en-US" sz="11200" dirty="0" err="1"/>
              <a:t>typisk</a:t>
            </a:r>
            <a:r>
              <a:rPr lang="en-US" sz="11200" dirty="0"/>
              <a:t> </a:t>
            </a:r>
            <a:r>
              <a:rPr lang="en-US" sz="11200" b="1" dirty="0" err="1"/>
              <a:t>sted</a:t>
            </a:r>
            <a:r>
              <a:rPr lang="en-US" sz="11200" b="1" dirty="0"/>
              <a:t> </a:t>
            </a:r>
            <a:r>
              <a:rPr lang="en-US" sz="11200" b="1" dirty="0" err="1"/>
              <a:t>til</a:t>
            </a:r>
            <a:r>
              <a:rPr lang="en-US" sz="11200" b="1" dirty="0"/>
              <a:t> </a:t>
            </a:r>
            <a:r>
              <a:rPr lang="en-US" sz="11200" b="1" dirty="0" err="1"/>
              <a:t>elever</a:t>
            </a:r>
            <a:r>
              <a:rPr lang="en-US" sz="11200" dirty="0"/>
              <a:t>, </a:t>
            </a:r>
            <a:r>
              <a:rPr lang="en-US" sz="11200" dirty="0" err="1"/>
              <a:t>som</a:t>
            </a:r>
            <a:r>
              <a:rPr lang="en-US" sz="11200" dirty="0"/>
              <a:t> </a:t>
            </a:r>
            <a:r>
              <a:rPr lang="en-US" sz="11200" dirty="0" err="1"/>
              <a:t>sætter</a:t>
            </a:r>
            <a:r>
              <a:rPr lang="en-US" sz="11200" dirty="0"/>
              <a:t> </a:t>
            </a:r>
            <a:r>
              <a:rPr lang="en-US" sz="11200" dirty="0" err="1"/>
              <a:t>stramme</a:t>
            </a:r>
            <a:r>
              <a:rPr lang="en-US" sz="11200" dirty="0"/>
              <a:t> rammer for </a:t>
            </a:r>
            <a:r>
              <a:rPr lang="en-US" sz="11200" dirty="0" err="1"/>
              <a:t>hvordan</a:t>
            </a:r>
            <a:r>
              <a:rPr lang="en-US" sz="11200" dirty="0"/>
              <a:t> </a:t>
            </a:r>
            <a:r>
              <a:rPr lang="en-US" sz="11200" dirty="0" err="1"/>
              <a:t>unge</a:t>
            </a:r>
            <a:r>
              <a:rPr lang="en-US" sz="11200" dirty="0"/>
              <a:t> </a:t>
            </a:r>
            <a:r>
              <a:rPr lang="en-US" sz="11200" dirty="0" err="1"/>
              <a:t>kan</a:t>
            </a:r>
            <a:r>
              <a:rPr lang="en-US" sz="11200" dirty="0"/>
              <a:t> </a:t>
            </a:r>
            <a:r>
              <a:rPr lang="en-US" sz="11200" dirty="0" err="1"/>
              <a:t>deltage</a:t>
            </a:r>
            <a:endParaRPr dirty="0"/>
          </a:p>
          <a:p>
            <a:pPr marL="228600" lvl="0" indent="-50800" algn="l" rtl="0">
              <a:lnSpc>
                <a:spcPct val="90000"/>
              </a:lnSpc>
              <a:spcBef>
                <a:spcPts val="1000"/>
              </a:spcBef>
              <a:spcAft>
                <a:spcPts val="0"/>
              </a:spcAft>
              <a:buClr>
                <a:schemeClr val="dk1"/>
              </a:buClr>
              <a:buSzPct val="100000"/>
              <a:buNone/>
            </a:pPr>
            <a:endParaRPr sz="11200" dirty="0"/>
          </a:p>
          <a:p>
            <a:pPr marL="228600" lvl="0" indent="-228600" algn="l" rtl="0">
              <a:lnSpc>
                <a:spcPct val="90000"/>
              </a:lnSpc>
              <a:spcBef>
                <a:spcPts val="1000"/>
              </a:spcBef>
              <a:spcAft>
                <a:spcPts val="0"/>
              </a:spcAft>
              <a:buClr>
                <a:schemeClr val="dk1"/>
              </a:buClr>
              <a:buSzPct val="100000"/>
              <a:buChar char="•"/>
            </a:pPr>
            <a:r>
              <a:rPr lang="en-US" sz="11200" dirty="0" err="1"/>
              <a:t>Lærlinge-biler</a:t>
            </a:r>
            <a:r>
              <a:rPr lang="en-US" sz="11200" dirty="0"/>
              <a:t> er </a:t>
            </a:r>
            <a:r>
              <a:rPr lang="en-US" sz="11200" dirty="0" err="1"/>
              <a:t>omvendt</a:t>
            </a:r>
            <a:r>
              <a:rPr lang="en-US" sz="11200" dirty="0"/>
              <a:t> </a:t>
            </a:r>
            <a:r>
              <a:rPr lang="en-US" sz="11200" b="1" dirty="0" err="1"/>
              <a:t>elevernes</a:t>
            </a:r>
            <a:r>
              <a:rPr lang="en-US" sz="11200" b="1" dirty="0"/>
              <a:t> </a:t>
            </a:r>
            <a:r>
              <a:rPr lang="en-US" sz="11200" b="1" dirty="0" err="1"/>
              <a:t>sted</a:t>
            </a:r>
            <a:r>
              <a:rPr lang="en-US" sz="11200" dirty="0"/>
              <a:t>; et </a:t>
            </a:r>
            <a:r>
              <a:rPr lang="en-US" sz="11200" dirty="0" err="1"/>
              <a:t>sted</a:t>
            </a:r>
            <a:r>
              <a:rPr lang="en-US" sz="11200" dirty="0"/>
              <a:t>, de </a:t>
            </a:r>
            <a:r>
              <a:rPr lang="en-US" sz="11200" dirty="0" err="1"/>
              <a:t>kan</a:t>
            </a:r>
            <a:r>
              <a:rPr lang="en-US" sz="11200" dirty="0"/>
              <a:t> </a:t>
            </a:r>
            <a:r>
              <a:rPr lang="en-US" sz="11200" dirty="0" err="1"/>
              <a:t>lide</a:t>
            </a:r>
            <a:r>
              <a:rPr lang="en-US" sz="11200" dirty="0"/>
              <a:t> at </a:t>
            </a:r>
            <a:r>
              <a:rPr lang="en-US" sz="11200" dirty="0" err="1"/>
              <a:t>være</a:t>
            </a:r>
            <a:r>
              <a:rPr lang="en-US" sz="11200" dirty="0"/>
              <a:t> </a:t>
            </a:r>
            <a:r>
              <a:rPr lang="en-US" sz="11200" dirty="0" err="1"/>
              <a:t>og</a:t>
            </a:r>
            <a:r>
              <a:rPr lang="en-US" sz="11200" dirty="0"/>
              <a:t> </a:t>
            </a:r>
            <a:r>
              <a:rPr lang="en-US" sz="11200" dirty="0" err="1"/>
              <a:t>føler</a:t>
            </a:r>
            <a:r>
              <a:rPr lang="en-US" sz="11200" dirty="0"/>
              <a:t> sig </a:t>
            </a:r>
            <a:r>
              <a:rPr lang="en-US" sz="11200" dirty="0" err="1"/>
              <a:t>hjemme</a:t>
            </a:r>
            <a:r>
              <a:rPr lang="en-US" sz="11200" dirty="0"/>
              <a:t>.</a:t>
            </a:r>
            <a:endParaRPr sz="11200" dirty="0"/>
          </a:p>
          <a:p>
            <a:pPr marL="228600" lvl="0" indent="-228600" algn="l" rtl="0">
              <a:lnSpc>
                <a:spcPct val="90000"/>
              </a:lnSpc>
              <a:spcBef>
                <a:spcPts val="1000"/>
              </a:spcBef>
              <a:spcAft>
                <a:spcPts val="0"/>
              </a:spcAft>
              <a:buClr>
                <a:schemeClr val="dk1"/>
              </a:buClr>
              <a:buSzPct val="100000"/>
              <a:buNone/>
            </a:pPr>
            <a:endParaRPr sz="11200" dirty="0"/>
          </a:p>
          <a:p>
            <a:pPr marL="228600" lvl="0" indent="-228600" algn="l" rtl="0">
              <a:lnSpc>
                <a:spcPct val="90000"/>
              </a:lnSpc>
              <a:spcBef>
                <a:spcPts val="1000"/>
              </a:spcBef>
              <a:spcAft>
                <a:spcPts val="0"/>
              </a:spcAft>
              <a:buClr>
                <a:schemeClr val="dk1"/>
              </a:buClr>
              <a:buSzPct val="100000"/>
              <a:buNone/>
            </a:pPr>
            <a:endParaRPr sz="11200" dirty="0"/>
          </a:p>
          <a:p>
            <a:pPr marL="228600" lvl="0" indent="-228600" algn="l" rtl="0">
              <a:lnSpc>
                <a:spcPct val="90000"/>
              </a:lnSpc>
              <a:spcBef>
                <a:spcPts val="1000"/>
              </a:spcBef>
              <a:spcAft>
                <a:spcPts val="0"/>
              </a:spcAft>
              <a:buClr>
                <a:schemeClr val="dk1"/>
              </a:buClr>
              <a:buSzPct val="100000"/>
              <a:buNone/>
            </a:pPr>
            <a:r>
              <a:rPr lang="en-US" sz="11200" dirty="0"/>
              <a:t> </a:t>
            </a:r>
            <a:endParaRPr sz="11200" dirty="0"/>
          </a:p>
          <a:p>
            <a:pPr marL="228600" lvl="0" indent="-228600" algn="l" rtl="0">
              <a:lnSpc>
                <a:spcPct val="90000"/>
              </a:lnSpc>
              <a:spcBef>
                <a:spcPts val="1000"/>
              </a:spcBef>
              <a:spcAft>
                <a:spcPts val="0"/>
              </a:spcAft>
              <a:buClr>
                <a:schemeClr val="dk1"/>
              </a:buClr>
              <a:buSzPct val="100000"/>
              <a:buNone/>
            </a:pPr>
            <a:endParaRPr dirty="0"/>
          </a:p>
          <a:p>
            <a:pPr marL="228600" lvl="0" indent="-228600" algn="l" rtl="0">
              <a:lnSpc>
                <a:spcPct val="90000"/>
              </a:lnSpc>
              <a:spcBef>
                <a:spcPts val="1000"/>
              </a:spcBef>
              <a:spcAft>
                <a:spcPts val="0"/>
              </a:spcAft>
              <a:buClr>
                <a:schemeClr val="dk1"/>
              </a:buClr>
              <a:buSzPct val="100000"/>
              <a:buNone/>
            </a:pPr>
            <a:r>
              <a:rPr lang="en-US" dirty="0"/>
              <a:t> </a:t>
            </a:r>
            <a:endParaRPr dirty="0"/>
          </a:p>
          <a:p>
            <a:pPr marL="228600" lvl="0" indent="-228600" algn="l" rtl="0">
              <a:lnSpc>
                <a:spcPct val="90000"/>
              </a:lnSpc>
              <a:spcBef>
                <a:spcPts val="1000"/>
              </a:spcBef>
              <a:spcAft>
                <a:spcPts val="0"/>
              </a:spcAft>
              <a:buClr>
                <a:schemeClr val="dk1"/>
              </a:buClr>
              <a:buSzPct val="100000"/>
              <a:buNone/>
            </a:pPr>
            <a:r>
              <a:rPr lang="en-US" dirty="0"/>
              <a:t>  </a:t>
            </a:r>
            <a:endParaRPr dirty="0"/>
          </a:p>
          <a:p>
            <a:pPr marL="228600" lvl="0" indent="-228600" algn="l" rtl="0">
              <a:lnSpc>
                <a:spcPct val="90000"/>
              </a:lnSpc>
              <a:spcBef>
                <a:spcPts val="1000"/>
              </a:spcBef>
              <a:spcAft>
                <a:spcPts val="0"/>
              </a:spcAft>
              <a:buClr>
                <a:schemeClr val="dk1"/>
              </a:buClr>
              <a:buSzPct val="100000"/>
              <a:buNone/>
            </a:pPr>
            <a:endParaRPr dirty="0"/>
          </a:p>
          <a:p>
            <a:pPr marL="228600" lvl="0" indent="-228600" algn="l" rtl="0">
              <a:lnSpc>
                <a:spcPct val="90000"/>
              </a:lnSpc>
              <a:spcBef>
                <a:spcPts val="1000"/>
              </a:spcBef>
              <a:spcAft>
                <a:spcPts val="0"/>
              </a:spcAft>
              <a:buClr>
                <a:schemeClr val="dk1"/>
              </a:buClr>
              <a:buSzPct val="100000"/>
              <a:buNone/>
            </a:pPr>
            <a:endParaRPr dirty="0"/>
          </a:p>
        </p:txBody>
      </p:sp>
      <p:sp>
        <p:nvSpPr>
          <p:cNvPr id="221" name="Google Shape;221;p10"/>
          <p:cNvSpPr txBox="1"/>
          <p:nvPr/>
        </p:nvSpPr>
        <p:spPr>
          <a:xfrm>
            <a:off x="-1" y="518164"/>
            <a:ext cx="11032273"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r>
              <a:rPr lang="en-US" sz="4000" dirty="0">
                <a:solidFill>
                  <a:schemeClr val="dk1"/>
                </a:solidFill>
                <a:latin typeface="Calibri"/>
                <a:ea typeface="Calibri"/>
                <a:cs typeface="Calibri"/>
                <a:sym typeface="Calibri"/>
              </a:rPr>
              <a:t>	</a:t>
            </a:r>
            <a:r>
              <a:rPr lang="en-US" sz="4000" dirty="0" err="1">
                <a:solidFill>
                  <a:schemeClr val="dk1"/>
                </a:solidFill>
                <a:latin typeface="Calibri"/>
                <a:ea typeface="Calibri"/>
                <a:cs typeface="Calibri"/>
                <a:sym typeface="Calibri"/>
              </a:rPr>
              <a:t>Når</a:t>
            </a:r>
            <a:r>
              <a:rPr lang="en-US" sz="4000" dirty="0">
                <a:solidFill>
                  <a:schemeClr val="dk1"/>
                </a:solidFill>
                <a:latin typeface="Calibri"/>
                <a:ea typeface="Calibri"/>
                <a:cs typeface="Calibri"/>
                <a:sym typeface="Calibri"/>
              </a:rPr>
              <a:t> </a:t>
            </a:r>
            <a:r>
              <a:rPr lang="en-US" sz="4000" dirty="0" err="1">
                <a:solidFill>
                  <a:schemeClr val="dk1"/>
                </a:solidFill>
                <a:latin typeface="Calibri"/>
                <a:ea typeface="Calibri"/>
                <a:cs typeface="Calibri"/>
                <a:sym typeface="Calibri"/>
              </a:rPr>
              <a:t>steder</a:t>
            </a:r>
            <a:r>
              <a:rPr lang="en-US" sz="4000" dirty="0">
                <a:solidFill>
                  <a:schemeClr val="dk1"/>
                </a:solidFill>
                <a:latin typeface="Calibri"/>
                <a:ea typeface="Calibri"/>
                <a:cs typeface="Calibri"/>
                <a:sym typeface="Calibri"/>
              </a:rPr>
              <a:t> </a:t>
            </a:r>
            <a:r>
              <a:rPr lang="en-US" sz="4000" dirty="0" err="1">
                <a:solidFill>
                  <a:schemeClr val="dk1"/>
                </a:solidFill>
                <a:latin typeface="Calibri"/>
                <a:ea typeface="Calibri"/>
                <a:cs typeface="Calibri"/>
                <a:sym typeface="Calibri"/>
              </a:rPr>
              <a:t>dikterer</a:t>
            </a:r>
            <a:r>
              <a:rPr lang="en-US" sz="4000" dirty="0">
                <a:solidFill>
                  <a:schemeClr val="dk1"/>
                </a:solidFill>
                <a:latin typeface="Calibri"/>
                <a:ea typeface="Calibri"/>
                <a:cs typeface="Calibri"/>
                <a:sym typeface="Calibri"/>
              </a:rPr>
              <a:t> </a:t>
            </a:r>
            <a:r>
              <a:rPr lang="en-US" sz="4000" dirty="0" err="1">
                <a:solidFill>
                  <a:schemeClr val="dk1"/>
                </a:solidFill>
                <a:latin typeface="Calibri"/>
                <a:ea typeface="Calibri"/>
                <a:cs typeface="Calibri"/>
                <a:sym typeface="Calibri"/>
              </a:rPr>
              <a:t>adfærd</a:t>
            </a:r>
            <a:endParaRPr dirty="0"/>
          </a:p>
        </p:txBody>
      </p:sp>
      <p:pic>
        <p:nvPicPr>
          <p:cNvPr id="2" name="Picture 1">
            <a:extLst>
              <a:ext uri="{FF2B5EF4-FFF2-40B4-BE49-F238E27FC236}">
                <a16:creationId xmlns:a16="http://schemas.microsoft.com/office/drawing/2014/main" id="{0C25B13D-29A5-BB99-3DE9-FE8B48E349DC}"/>
              </a:ext>
            </a:extLst>
          </p:cNvPr>
          <p:cNvPicPr>
            <a:picLocks noChangeAspect="1"/>
          </p:cNvPicPr>
          <p:nvPr/>
        </p:nvPicPr>
        <p:blipFill>
          <a:blip r:embed="rId3"/>
          <a:stretch>
            <a:fillRect/>
          </a:stretch>
        </p:blipFill>
        <p:spPr>
          <a:xfrm>
            <a:off x="7237379" y="571500"/>
            <a:ext cx="4633093" cy="92656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7875730-F72E-3047-AED6-6501005AC8DC}"/>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4000" dirty="0" err="1"/>
              <a:t>Summeøvelse</a:t>
            </a:r>
            <a:r>
              <a:rPr lang="en-US" sz="4000" dirty="0"/>
              <a:t>:</a:t>
            </a:r>
          </a:p>
        </p:txBody>
      </p:sp>
      <p:sp>
        <p:nvSpPr>
          <p:cNvPr id="3" name="Pladsholder til indhold 2">
            <a:extLst>
              <a:ext uri="{FF2B5EF4-FFF2-40B4-BE49-F238E27FC236}">
                <a16:creationId xmlns:a16="http://schemas.microsoft.com/office/drawing/2014/main" id="{A447A390-2AFA-7540-8405-1E784BA98F44}"/>
              </a:ext>
            </a:extLst>
          </p:cNvPr>
          <p:cNvSpPr>
            <a:spLocks noGrp="1"/>
          </p:cNvSpPr>
          <p:nvPr>
            <p:ph sz="half" idx="1"/>
          </p:nvPr>
        </p:nvSpPr>
        <p:spPr>
          <a:xfrm>
            <a:off x="836680" y="2405067"/>
            <a:ext cx="6002110" cy="3729034"/>
          </a:xfrm>
        </p:spPr>
        <p:txBody>
          <a:bodyPr vert="horz" lIns="91440" tIns="45720" rIns="91440" bIns="45720" rtlCol="0">
            <a:normAutofit/>
          </a:bodyPr>
          <a:lstStyle/>
          <a:p>
            <a:pPr marL="457200" lvl="1"/>
            <a:r>
              <a:rPr lang="en-US" dirty="0" err="1"/>
              <a:t>Tænk</a:t>
            </a:r>
            <a:r>
              <a:rPr lang="en-US" dirty="0"/>
              <a:t> </a:t>
            </a:r>
            <a:r>
              <a:rPr lang="en-US" dirty="0" err="1"/>
              <a:t>på</a:t>
            </a:r>
            <a:r>
              <a:rPr lang="en-US" dirty="0"/>
              <a:t> et </a:t>
            </a:r>
            <a:r>
              <a:rPr lang="en-US" dirty="0" err="1"/>
              <a:t>sted</a:t>
            </a:r>
            <a:r>
              <a:rPr lang="en-US" dirty="0"/>
              <a:t>, </a:t>
            </a:r>
            <a:r>
              <a:rPr lang="en-US" dirty="0" err="1"/>
              <a:t>i</a:t>
            </a:r>
            <a:r>
              <a:rPr lang="en-US" dirty="0"/>
              <a:t> et </a:t>
            </a:r>
            <a:r>
              <a:rPr lang="en-US" dirty="0" err="1"/>
              <a:t>uddannelsesmiljø</a:t>
            </a:r>
            <a:r>
              <a:rPr lang="en-US" dirty="0"/>
              <a:t>, du </a:t>
            </a:r>
            <a:r>
              <a:rPr lang="en-US" dirty="0" err="1"/>
              <a:t>kender</a:t>
            </a:r>
            <a:endParaRPr lang="en-US" dirty="0"/>
          </a:p>
          <a:p>
            <a:pPr marL="0"/>
            <a:endParaRPr lang="en-US" dirty="0"/>
          </a:p>
          <a:p>
            <a:pPr marL="457200" lvl="1"/>
            <a:r>
              <a:rPr lang="en-US" dirty="0" err="1"/>
              <a:t>Hvordan</a:t>
            </a:r>
            <a:r>
              <a:rPr lang="en-US" dirty="0"/>
              <a:t> er </a:t>
            </a:r>
            <a:r>
              <a:rPr lang="en-US" dirty="0" err="1"/>
              <a:t>elevernes</a:t>
            </a:r>
            <a:r>
              <a:rPr lang="en-US" dirty="0"/>
              <a:t> </a:t>
            </a:r>
            <a:r>
              <a:rPr lang="en-US" dirty="0" err="1"/>
              <a:t>kroppe</a:t>
            </a:r>
            <a:r>
              <a:rPr lang="en-US" dirty="0"/>
              <a:t> der? </a:t>
            </a:r>
            <a:r>
              <a:rPr lang="en-US" dirty="0" err="1"/>
              <a:t>Rolige</a:t>
            </a:r>
            <a:r>
              <a:rPr lang="en-US" dirty="0"/>
              <a:t>? </a:t>
            </a:r>
            <a:r>
              <a:rPr lang="en-US" dirty="0" err="1"/>
              <a:t>På</a:t>
            </a:r>
            <a:r>
              <a:rPr lang="en-US" dirty="0"/>
              <a:t> </a:t>
            </a:r>
            <a:r>
              <a:rPr lang="en-US" dirty="0" err="1"/>
              <a:t>vagt</a:t>
            </a:r>
            <a:r>
              <a:rPr lang="en-US" dirty="0"/>
              <a:t>? </a:t>
            </a:r>
            <a:r>
              <a:rPr lang="en-US" dirty="0" err="1"/>
              <a:t>Levende</a:t>
            </a:r>
            <a:r>
              <a:rPr lang="en-US" dirty="0"/>
              <a:t>? </a:t>
            </a:r>
            <a:r>
              <a:rPr lang="en-US" dirty="0" err="1"/>
              <a:t>Andet</a:t>
            </a:r>
            <a:r>
              <a:rPr lang="en-US" dirty="0"/>
              <a:t>?</a:t>
            </a:r>
          </a:p>
          <a:p>
            <a:endParaRPr lang="en-US" sz="2000" dirty="0"/>
          </a:p>
        </p:txBody>
      </p:sp>
      <p:sp>
        <p:nvSpPr>
          <p:cNvPr id="5" name="Pladsholder til dato 4">
            <a:extLst>
              <a:ext uri="{FF2B5EF4-FFF2-40B4-BE49-F238E27FC236}">
                <a16:creationId xmlns:a16="http://schemas.microsoft.com/office/drawing/2014/main" id="{59C77B65-9715-104A-9704-E53CEDD35A61}"/>
              </a:ext>
            </a:extLst>
          </p:cNvPr>
          <p:cNvSpPr>
            <a:spLocks noGrp="1"/>
          </p:cNvSpPr>
          <p:nvPr>
            <p:ph type="dt" sz="half" idx="10"/>
          </p:nvPr>
        </p:nvSpPr>
        <p:spPr>
          <a:xfrm>
            <a:off x="838200" y="6356350"/>
            <a:ext cx="2164746" cy="365125"/>
          </a:xfrm>
        </p:spPr>
        <p:txBody>
          <a:bodyPr vert="horz" lIns="91440" tIns="45720" rIns="91440" bIns="45720" rtlCol="0" anchor="ctr">
            <a:normAutofit/>
          </a:bodyPr>
          <a:lstStyle/>
          <a:p>
            <a:pPr>
              <a:spcAft>
                <a:spcPts val="600"/>
              </a:spcAft>
              <a:defRPr/>
            </a:pPr>
            <a:fld id="{5E57347D-29EA-B941-BD33-ABD4CBABEAEB}" type="datetime1">
              <a:rPr lang="en-US">
                <a:solidFill>
                  <a:prstClr val="black">
                    <a:tint val="75000"/>
                  </a:prstClr>
                </a:solidFill>
                <a:latin typeface="Calibri" panose="020F0502020204030204"/>
              </a:rPr>
              <a:pPr>
                <a:spcAft>
                  <a:spcPts val="600"/>
                </a:spcAft>
                <a:defRPr/>
              </a:pPr>
              <a:t>1/16/2026</a:t>
            </a:fld>
            <a:endParaRPr lang="en-US">
              <a:solidFill>
                <a:prstClr val="black">
                  <a:tint val="75000"/>
                </a:prstClr>
              </a:solidFill>
              <a:latin typeface="Calibri" panose="020F0502020204030204"/>
            </a:endParaRPr>
          </a:p>
        </p:txBody>
      </p:sp>
      <p:sp>
        <p:nvSpPr>
          <p:cNvPr id="6" name="Pladsholder til sidefod 5">
            <a:extLst>
              <a:ext uri="{FF2B5EF4-FFF2-40B4-BE49-F238E27FC236}">
                <a16:creationId xmlns:a16="http://schemas.microsoft.com/office/drawing/2014/main" id="{ED7C2B3E-68E0-524B-890B-2E807C0917F8}"/>
              </a:ext>
            </a:extLst>
          </p:cNvPr>
          <p:cNvSpPr>
            <a:spLocks noGrp="1"/>
          </p:cNvSpPr>
          <p:nvPr>
            <p:ph type="ftr" sz="quarter" idx="11"/>
          </p:nvPr>
        </p:nvSpPr>
        <p:spPr>
          <a:xfrm>
            <a:off x="3195473" y="6356350"/>
            <a:ext cx="3811437" cy="365125"/>
          </a:xfrm>
        </p:spPr>
        <p:txBody>
          <a:bodyPr vert="horz" lIns="91440" tIns="45720" rIns="91440" bIns="45720" rtlCol="0" anchor="ctr">
            <a:normAutofit/>
          </a:bodyPr>
          <a:lstStyle/>
          <a:p>
            <a:pPr algn="l">
              <a:spcAft>
                <a:spcPts val="600"/>
              </a:spcAft>
              <a:defRPr/>
            </a:pPr>
            <a:r>
              <a:rPr lang="en-US" kern="1200">
                <a:solidFill>
                  <a:prstClr val="black">
                    <a:tint val="75000"/>
                  </a:prstClr>
                </a:solidFill>
                <a:latin typeface="Calibri" panose="020F0502020204030204"/>
                <a:ea typeface="+mn-ea"/>
                <a:cs typeface="+mn-cs"/>
              </a:rPr>
              <a:t>www.sunachristensen.dk</a:t>
            </a:r>
          </a:p>
        </p:txBody>
      </p:sp>
      <p:pic>
        <p:nvPicPr>
          <p:cNvPr id="1026" name="Picture 2">
            <a:extLst>
              <a:ext uri="{FF2B5EF4-FFF2-40B4-BE49-F238E27FC236}">
                <a16:creationId xmlns:a16="http://schemas.microsoft.com/office/drawing/2014/main" id="{9ED3BE05-3719-E642-BFDF-B39FE346EA18}"/>
              </a:ext>
            </a:extLst>
          </p:cNvPr>
          <p:cNvPicPr>
            <a:picLocks noGrp="1" noChangeAspect="1" noChangeArrowheads="1"/>
          </p:cNvPicPr>
          <p:nvPr>
            <p:ph sz="half" idx="2"/>
          </p:nvPr>
        </p:nvPicPr>
        <p:blipFill>
          <a:blip r:embed="rId3"/>
          <a:srcRect l="18203"/>
          <a:stretch>
            <a:fillRect/>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260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Forskellige steder</a:t>
            </a:r>
            <a:endParaRPr/>
          </a:p>
        </p:txBody>
      </p:sp>
      <p:sp>
        <p:nvSpPr>
          <p:cNvPr id="300" name="Google Shape;300;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Steder til elever</a:t>
            </a:r>
            <a:endParaRPr/>
          </a:p>
        </p:txBody>
      </p:sp>
      <p:sp>
        <p:nvSpPr>
          <p:cNvPr id="301" name="Google Shape;301;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Elevers steder</a:t>
            </a:r>
            <a:endParaRPr/>
          </a:p>
          <a:p>
            <a:pPr marL="228600" lvl="0" indent="-50800" algn="l" rtl="0">
              <a:lnSpc>
                <a:spcPct val="90000"/>
              </a:lnSpc>
              <a:spcBef>
                <a:spcPts val="1000"/>
              </a:spcBef>
              <a:spcAft>
                <a:spcPts val="0"/>
              </a:spcAft>
              <a:buClr>
                <a:schemeClr val="dk1"/>
              </a:buClr>
              <a:buSzPts val="2800"/>
              <a:buNone/>
            </a:pPr>
            <a:endParaRPr/>
          </a:p>
        </p:txBody>
      </p:sp>
      <p:pic>
        <p:nvPicPr>
          <p:cNvPr id="302" name="Google Shape;302;p18"/>
          <p:cNvPicPr preferRelativeResize="0"/>
          <p:nvPr/>
        </p:nvPicPr>
        <p:blipFill rotWithShape="1">
          <a:blip r:embed="rId3">
            <a:alphaModFix/>
          </a:blip>
          <a:srcRect/>
          <a:stretch/>
        </p:blipFill>
        <p:spPr>
          <a:xfrm>
            <a:off x="6226936" y="2736760"/>
            <a:ext cx="4707228" cy="3287574"/>
          </a:xfrm>
          <a:prstGeom prst="rect">
            <a:avLst/>
          </a:prstGeom>
          <a:noFill/>
          <a:ln>
            <a:noFill/>
          </a:ln>
        </p:spPr>
      </p:pic>
      <p:pic>
        <p:nvPicPr>
          <p:cNvPr id="303" name="Google Shape;303;p18" descr="Et billede, der indeholder indendørs, loft, gulv, scene&#10;&#10;Automatisk genereret beskrivelse"/>
          <p:cNvPicPr preferRelativeResize="0"/>
          <p:nvPr/>
        </p:nvPicPr>
        <p:blipFill rotWithShape="1">
          <a:blip r:embed="rId4">
            <a:alphaModFix/>
          </a:blip>
          <a:srcRect/>
          <a:stretch/>
        </p:blipFill>
        <p:spPr>
          <a:xfrm>
            <a:off x="838200" y="2736760"/>
            <a:ext cx="4551608" cy="3148885"/>
          </a:xfrm>
          <a:prstGeom prst="rect">
            <a:avLst/>
          </a:prstGeom>
          <a:noFill/>
          <a:ln>
            <a:noFill/>
          </a:ln>
        </p:spPr>
      </p:pic>
      <p:sp>
        <p:nvSpPr>
          <p:cNvPr id="304" name="Google Shape;304;p18"/>
          <p:cNvSpPr/>
          <p:nvPr/>
        </p:nvSpPr>
        <p:spPr>
          <a:xfrm>
            <a:off x="212501" y="5132231"/>
            <a:ext cx="3168203" cy="1725769"/>
          </a:xfrm>
          <a:prstGeom prst="irregularSeal1">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Obs: Der kan godt være sammenfald☺</a:t>
            </a:r>
            <a:endParaRPr sz="1800">
              <a:solidFill>
                <a:schemeClr val="lt1"/>
              </a:solidFill>
              <a:latin typeface="Calibri"/>
              <a:ea typeface="Calibri"/>
              <a:cs typeface="Calibri"/>
              <a:sym typeface="Calibri"/>
            </a:endParaRPr>
          </a:p>
        </p:txBody>
      </p:sp>
      <p:sp>
        <p:nvSpPr>
          <p:cNvPr id="2" name="Date Placeholder 1">
            <a:extLst>
              <a:ext uri="{FF2B5EF4-FFF2-40B4-BE49-F238E27FC236}">
                <a16:creationId xmlns:a16="http://schemas.microsoft.com/office/drawing/2014/main" id="{30512788-F718-7E81-6D3F-43ACEBA5E856}"/>
              </a:ext>
            </a:extLst>
          </p:cNvPr>
          <p:cNvSpPr>
            <a:spLocks noGrp="1"/>
          </p:cNvSpPr>
          <p:nvPr>
            <p:ph type="dt" sz="half" idx="10"/>
          </p:nvPr>
        </p:nvSpPr>
        <p:spPr/>
        <p:txBody>
          <a:bodyPr/>
          <a:lstStyle/>
          <a:p>
            <a:fld id="{2A4AA439-C67E-427A-A477-30030D397482}" type="datetime1">
              <a:rPr lang="da-DK" smtClean="0"/>
              <a:t>16-01-2026</a:t>
            </a:fld>
            <a:endParaRPr lang="da-DK"/>
          </a:p>
        </p:txBody>
      </p:sp>
      <p:sp>
        <p:nvSpPr>
          <p:cNvPr id="3" name="Footer Placeholder 2">
            <a:extLst>
              <a:ext uri="{FF2B5EF4-FFF2-40B4-BE49-F238E27FC236}">
                <a16:creationId xmlns:a16="http://schemas.microsoft.com/office/drawing/2014/main" id="{4A591EDC-11D8-EAEE-E83B-C390D34BCE75}"/>
              </a:ext>
            </a:extLst>
          </p:cNvPr>
          <p:cNvSpPr>
            <a:spLocks noGrp="1"/>
          </p:cNvSpPr>
          <p:nvPr>
            <p:ph type="ftr" sz="quarter" idx="11"/>
          </p:nvPr>
        </p:nvSpPr>
        <p:spPr/>
        <p:txBody>
          <a:bodyPr/>
          <a:lstStyle/>
          <a:p>
            <a:r>
              <a:rPr lang="da-DK"/>
              <a:t>sunachristensen@gmail.com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6000"/>
              <a:buFont typeface="Calibri"/>
              <a:buNone/>
            </a:pPr>
            <a:r>
              <a:rPr lang="en-US" sz="6000">
                <a:solidFill>
                  <a:schemeClr val="accent1"/>
                </a:solidFill>
              </a:rPr>
              <a:t>Fund på tværs: flere typer af rum</a:t>
            </a:r>
            <a:endParaRPr/>
          </a:p>
        </p:txBody>
      </p:sp>
      <p:grpSp>
        <p:nvGrpSpPr>
          <p:cNvPr id="568" name="Google Shape;568;p35"/>
          <p:cNvGrpSpPr/>
          <p:nvPr/>
        </p:nvGrpSpPr>
        <p:grpSpPr>
          <a:xfrm>
            <a:off x="838200" y="3069431"/>
            <a:ext cx="10515600" cy="1971675"/>
            <a:chOff x="0" y="1140618"/>
            <a:chExt cx="10515600" cy="1971675"/>
          </a:xfrm>
        </p:grpSpPr>
        <p:sp>
          <p:nvSpPr>
            <p:cNvPr id="569" name="Google Shape;569;p35"/>
            <p:cNvSpPr/>
            <p:nvPr/>
          </p:nvSpPr>
          <p:spPr>
            <a:xfrm>
              <a:off x="0" y="1140618"/>
              <a:ext cx="3286125" cy="1971675"/>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70" name="Google Shape;570;p35"/>
            <p:cNvSpPr txBox="1"/>
            <p:nvPr/>
          </p:nvSpPr>
          <p:spPr>
            <a:xfrm>
              <a:off x="0" y="1140618"/>
              <a:ext cx="3286125" cy="1971675"/>
            </a:xfrm>
            <a:prstGeom prst="rect">
              <a:avLst/>
            </a:prstGeom>
            <a:noFill/>
            <a:ln>
              <a:noFill/>
            </a:ln>
          </p:spPr>
          <p:txBody>
            <a:bodyPr spcFirstLastPara="1" wrap="square" lIns="110475" tIns="110475" rIns="110475" bIns="110475" anchor="ctr" anchorCtr="0">
              <a:noAutofit/>
            </a:bodyPr>
            <a:lstStyle/>
            <a:p>
              <a:pPr marL="0" marR="0" lvl="0" indent="0" algn="ctr" rtl="0">
                <a:lnSpc>
                  <a:spcPct val="90000"/>
                </a:lnSpc>
                <a:spcBef>
                  <a:spcPts val="0"/>
                </a:spcBef>
                <a:spcAft>
                  <a:spcPts val="0"/>
                </a:spcAft>
                <a:buClr>
                  <a:schemeClr val="lt1"/>
                </a:buClr>
                <a:buSzPts val="2900"/>
                <a:buFont typeface="Calibri"/>
                <a:buNone/>
              </a:pPr>
              <a:r>
                <a:rPr lang="en-US" sz="2900" cap="none">
                  <a:solidFill>
                    <a:schemeClr val="lt1"/>
                  </a:solidFill>
                  <a:latin typeface="Calibri"/>
                  <a:ea typeface="Calibri"/>
                  <a:cs typeface="Calibri"/>
                  <a:sym typeface="Calibri"/>
                </a:rPr>
                <a:t>FORUDBESTEMTE RUM</a:t>
              </a:r>
              <a:endParaRPr sz="1800">
                <a:solidFill>
                  <a:schemeClr val="dk1"/>
                </a:solidFill>
                <a:latin typeface="Calibri"/>
                <a:ea typeface="Calibri"/>
                <a:cs typeface="Calibri"/>
                <a:sym typeface="Calibri"/>
              </a:endParaRPr>
            </a:p>
            <a:p>
              <a:pPr marL="0" marR="0" lvl="0" indent="0" algn="ctr" rtl="0">
                <a:lnSpc>
                  <a:spcPct val="90000"/>
                </a:lnSpc>
                <a:spcBef>
                  <a:spcPts val="1015"/>
                </a:spcBef>
                <a:spcAft>
                  <a:spcPts val="0"/>
                </a:spcAft>
                <a:buClr>
                  <a:schemeClr val="lt1"/>
                </a:buClr>
                <a:buSzPts val="2900"/>
                <a:buFont typeface="Calibri"/>
                <a:buNone/>
              </a:pPr>
              <a:r>
                <a:rPr lang="en-US" sz="2900" cap="none">
                  <a:solidFill>
                    <a:schemeClr val="lt1"/>
                  </a:solidFill>
                  <a:latin typeface="Calibri"/>
                  <a:ea typeface="Calibri"/>
                  <a:cs typeface="Calibri"/>
                  <a:sym typeface="Calibri"/>
                </a:rPr>
                <a:t>(STEDER TIL ELEVER)</a:t>
              </a:r>
              <a:endParaRPr sz="2900">
                <a:solidFill>
                  <a:schemeClr val="lt1"/>
                </a:solidFill>
                <a:latin typeface="Calibri"/>
                <a:ea typeface="Calibri"/>
                <a:cs typeface="Calibri"/>
                <a:sym typeface="Calibri"/>
              </a:endParaRPr>
            </a:p>
          </p:txBody>
        </p:sp>
        <p:sp>
          <p:nvSpPr>
            <p:cNvPr id="571" name="Google Shape;571;p35"/>
            <p:cNvSpPr/>
            <p:nvPr/>
          </p:nvSpPr>
          <p:spPr>
            <a:xfrm>
              <a:off x="3614737" y="1140618"/>
              <a:ext cx="3286125" cy="1971675"/>
            </a:xfrm>
            <a:prstGeom prst="rect">
              <a:avLst/>
            </a:prstGeom>
            <a:solidFill>
              <a:srgbClr val="4CC3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72" name="Google Shape;572;p35"/>
            <p:cNvSpPr txBox="1"/>
            <p:nvPr/>
          </p:nvSpPr>
          <p:spPr>
            <a:xfrm>
              <a:off x="3614737" y="1140618"/>
              <a:ext cx="3286125" cy="1971675"/>
            </a:xfrm>
            <a:prstGeom prst="rect">
              <a:avLst/>
            </a:prstGeom>
            <a:noFill/>
            <a:ln>
              <a:noFill/>
            </a:ln>
          </p:spPr>
          <p:txBody>
            <a:bodyPr spcFirstLastPara="1" wrap="square" lIns="110475" tIns="110475" rIns="110475" bIns="110475" anchor="ctr" anchorCtr="0">
              <a:noAutofit/>
            </a:bodyPr>
            <a:lstStyle/>
            <a:p>
              <a:pPr marL="0" marR="0" lvl="0" indent="0" algn="ctr" rtl="0">
                <a:lnSpc>
                  <a:spcPct val="90000"/>
                </a:lnSpc>
                <a:spcBef>
                  <a:spcPts val="0"/>
                </a:spcBef>
                <a:spcAft>
                  <a:spcPts val="0"/>
                </a:spcAft>
                <a:buClr>
                  <a:schemeClr val="lt1"/>
                </a:buClr>
                <a:buSzPts val="2900"/>
                <a:buFont typeface="Calibri"/>
                <a:buNone/>
              </a:pPr>
              <a:r>
                <a:rPr lang="en-US" sz="2900" cap="none">
                  <a:solidFill>
                    <a:schemeClr val="lt1"/>
                  </a:solidFill>
                  <a:latin typeface="Calibri"/>
                  <a:ea typeface="Calibri"/>
                  <a:cs typeface="Calibri"/>
                  <a:sym typeface="Calibri"/>
                </a:rPr>
                <a:t>IMPROVISEREDE RUM</a:t>
              </a:r>
              <a:endParaRPr sz="1800">
                <a:solidFill>
                  <a:schemeClr val="dk1"/>
                </a:solidFill>
                <a:latin typeface="Calibri"/>
                <a:ea typeface="Calibri"/>
                <a:cs typeface="Calibri"/>
                <a:sym typeface="Calibri"/>
              </a:endParaRPr>
            </a:p>
            <a:p>
              <a:pPr marL="0" marR="0" lvl="0" indent="0" algn="ctr" rtl="0">
                <a:lnSpc>
                  <a:spcPct val="90000"/>
                </a:lnSpc>
                <a:spcBef>
                  <a:spcPts val="1015"/>
                </a:spcBef>
                <a:spcAft>
                  <a:spcPts val="0"/>
                </a:spcAft>
                <a:buClr>
                  <a:schemeClr val="lt1"/>
                </a:buClr>
                <a:buSzPts val="2900"/>
                <a:buFont typeface="Calibri"/>
                <a:buNone/>
              </a:pPr>
              <a:r>
                <a:rPr lang="en-US" sz="2900" cap="none">
                  <a:solidFill>
                    <a:schemeClr val="lt1"/>
                  </a:solidFill>
                  <a:latin typeface="Calibri"/>
                  <a:ea typeface="Calibri"/>
                  <a:cs typeface="Calibri"/>
                  <a:sym typeface="Calibri"/>
                </a:rPr>
                <a:t>(ELEVERS STEDER)</a:t>
              </a:r>
              <a:endParaRPr sz="2900">
                <a:solidFill>
                  <a:schemeClr val="lt1"/>
                </a:solidFill>
                <a:latin typeface="Calibri"/>
                <a:ea typeface="Calibri"/>
                <a:cs typeface="Calibri"/>
                <a:sym typeface="Calibri"/>
              </a:endParaRPr>
            </a:p>
          </p:txBody>
        </p:sp>
        <p:sp>
          <p:nvSpPr>
            <p:cNvPr id="573" name="Google Shape;573;p35"/>
            <p:cNvSpPr/>
            <p:nvPr/>
          </p:nvSpPr>
          <p:spPr>
            <a:xfrm>
              <a:off x="7229475" y="1140618"/>
              <a:ext cx="3286125" cy="1971675"/>
            </a:xfrm>
            <a:prstGeom prst="rect">
              <a:avLst/>
            </a:prstGeom>
            <a:solidFill>
              <a:srgbClr val="6FAB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74" name="Google Shape;574;p35"/>
            <p:cNvSpPr txBox="1"/>
            <p:nvPr/>
          </p:nvSpPr>
          <p:spPr>
            <a:xfrm>
              <a:off x="7229475" y="1140618"/>
              <a:ext cx="3286125" cy="1971675"/>
            </a:xfrm>
            <a:prstGeom prst="rect">
              <a:avLst/>
            </a:prstGeom>
            <a:noFill/>
            <a:ln>
              <a:noFill/>
            </a:ln>
          </p:spPr>
          <p:txBody>
            <a:bodyPr spcFirstLastPara="1" wrap="square" lIns="110475" tIns="110475" rIns="110475" bIns="110475" anchor="ctr" anchorCtr="0">
              <a:noAutofit/>
            </a:bodyPr>
            <a:lstStyle/>
            <a:p>
              <a:pPr marL="0" marR="0" lvl="0" indent="0" algn="ctr" rtl="0">
                <a:lnSpc>
                  <a:spcPct val="90000"/>
                </a:lnSpc>
                <a:spcBef>
                  <a:spcPts val="0"/>
                </a:spcBef>
                <a:spcAft>
                  <a:spcPts val="0"/>
                </a:spcAft>
                <a:buClr>
                  <a:schemeClr val="lt1"/>
                </a:buClr>
                <a:buSzPts val="2900"/>
                <a:buFont typeface="Calibri"/>
                <a:buNone/>
              </a:pPr>
              <a:r>
                <a:rPr lang="en-US" sz="2900">
                  <a:solidFill>
                    <a:schemeClr val="lt1"/>
                  </a:solidFill>
                  <a:latin typeface="Calibri"/>
                  <a:ea typeface="Calibri"/>
                  <a:cs typeface="Calibri"/>
                  <a:sym typeface="Calibri"/>
                </a:rPr>
                <a:t>Flertydige rum (faglige og sociale)</a:t>
              </a:r>
              <a:endParaRPr sz="1800">
                <a:solidFill>
                  <a:schemeClr val="dk1"/>
                </a:solidFill>
                <a:latin typeface="Calibri"/>
                <a:ea typeface="Calibri"/>
                <a:cs typeface="Calibri"/>
                <a:sym typeface="Calibri"/>
              </a:endParaRPr>
            </a:p>
          </p:txBody>
        </p:sp>
      </p:grpSp>
      <p:sp>
        <p:nvSpPr>
          <p:cNvPr id="2" name="Date Placeholder 1">
            <a:extLst>
              <a:ext uri="{FF2B5EF4-FFF2-40B4-BE49-F238E27FC236}">
                <a16:creationId xmlns:a16="http://schemas.microsoft.com/office/drawing/2014/main" id="{4E57C0EF-A0DF-D15D-8420-FADA711A0D4B}"/>
              </a:ext>
            </a:extLst>
          </p:cNvPr>
          <p:cNvSpPr>
            <a:spLocks noGrp="1"/>
          </p:cNvSpPr>
          <p:nvPr>
            <p:ph type="dt" sz="half" idx="10"/>
          </p:nvPr>
        </p:nvSpPr>
        <p:spPr/>
        <p:txBody>
          <a:bodyPr/>
          <a:lstStyle/>
          <a:p>
            <a:fld id="{53846837-B0A4-4E32-B2E7-ABA8CF8750FF}" type="datetime1">
              <a:rPr lang="da-DK" smtClean="0"/>
              <a:t>16-01-2026</a:t>
            </a:fld>
            <a:endParaRPr lang="da-DK"/>
          </a:p>
        </p:txBody>
      </p:sp>
      <p:sp>
        <p:nvSpPr>
          <p:cNvPr id="3" name="Footer Placeholder 2">
            <a:extLst>
              <a:ext uri="{FF2B5EF4-FFF2-40B4-BE49-F238E27FC236}">
                <a16:creationId xmlns:a16="http://schemas.microsoft.com/office/drawing/2014/main" id="{29F741FC-6997-99B5-90A2-CFDB818AE64E}"/>
              </a:ext>
            </a:extLst>
          </p:cNvPr>
          <p:cNvSpPr>
            <a:spLocks noGrp="1"/>
          </p:cNvSpPr>
          <p:nvPr>
            <p:ph type="ftr" sz="quarter" idx="11"/>
          </p:nvPr>
        </p:nvSpPr>
        <p:spPr/>
        <p:txBody>
          <a:bodyPr/>
          <a:lstStyle/>
          <a:p>
            <a:r>
              <a:rPr lang="da-DK"/>
              <a:t>sunachristensen@gmail.com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2" name="Picture 1">
            <a:extLst>
              <a:ext uri="{FF2B5EF4-FFF2-40B4-BE49-F238E27FC236}">
                <a16:creationId xmlns:a16="http://schemas.microsoft.com/office/drawing/2014/main" id="{840F0B87-9B42-C71C-455C-C8FDA8ED754E}"/>
              </a:ext>
            </a:extLst>
          </p:cNvPr>
          <p:cNvPicPr>
            <a:picLocks noChangeAspect="1"/>
          </p:cNvPicPr>
          <p:nvPr/>
        </p:nvPicPr>
        <p:blipFill>
          <a:blip r:embed="rId3"/>
          <a:stretch>
            <a:fillRect/>
          </a:stretch>
        </p:blipFill>
        <p:spPr>
          <a:xfrm>
            <a:off x="4819650" y="2533650"/>
            <a:ext cx="2552700" cy="1790700"/>
          </a:xfrm>
          <a:prstGeom prst="rect">
            <a:avLst/>
          </a:prstGeom>
        </p:spPr>
      </p:pic>
      <p:sp>
        <p:nvSpPr>
          <p:cNvPr id="108" name="Google Shape;108;p2"/>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9" name="Google Shape;109;p2"/>
          <p:cNvSpPr txBox="1">
            <a:spLocks noGrp="1"/>
          </p:cNvSpPr>
          <p:nvPr>
            <p:ph type="title"/>
          </p:nvPr>
        </p:nvSpPr>
        <p:spPr>
          <a:xfrm>
            <a:off x="532015" y="3930305"/>
            <a:ext cx="3861960" cy="24372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US" sz="3600" b="1" dirty="0" err="1"/>
              <a:t>Profil</a:t>
            </a:r>
            <a:r>
              <a:rPr lang="en-US" sz="3600" b="1" dirty="0"/>
              <a:t>:</a:t>
            </a:r>
            <a:endParaRPr dirty="0"/>
          </a:p>
        </p:txBody>
      </p:sp>
      <p:sp>
        <p:nvSpPr>
          <p:cNvPr id="110" name="Google Shape;110;p2"/>
          <p:cNvSpPr/>
          <p:nvPr/>
        </p:nvSpPr>
        <p:spPr>
          <a:xfrm>
            <a:off x="0" y="0"/>
            <a:ext cx="12192000" cy="86584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1" name="Google Shape;111;p2"/>
          <p:cNvSpPr/>
          <p:nvPr/>
        </p:nvSpPr>
        <p:spPr>
          <a:xfrm>
            <a:off x="517889" y="0"/>
            <a:ext cx="11231745" cy="3557848"/>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12" name="Google Shape;112;p2" descr="Et billede, der indeholder tekst&#10;&#10;Automatisk genereret beskrivelse"/>
          <p:cNvPicPr preferRelativeResize="0"/>
          <p:nvPr/>
        </p:nvPicPr>
        <p:blipFill rotWithShape="1">
          <a:blip r:embed="rId4">
            <a:alphaModFix/>
          </a:blip>
          <a:srcRect/>
          <a:stretch/>
        </p:blipFill>
        <p:spPr>
          <a:xfrm>
            <a:off x="1202992" y="380770"/>
            <a:ext cx="1658678" cy="2811320"/>
          </a:xfrm>
          <a:prstGeom prst="rect">
            <a:avLst/>
          </a:prstGeom>
          <a:noFill/>
          <a:ln>
            <a:noFill/>
          </a:ln>
        </p:spPr>
      </p:pic>
      <p:pic>
        <p:nvPicPr>
          <p:cNvPr id="113" name="Google Shape;113;p2" descr="Et billede, der indeholder tekst&#10;&#10;Automatisk genereret beskrivelse"/>
          <p:cNvPicPr preferRelativeResize="0"/>
          <p:nvPr/>
        </p:nvPicPr>
        <p:blipFill rotWithShape="1">
          <a:blip r:embed="rId5">
            <a:alphaModFix/>
          </a:blip>
          <a:srcRect/>
          <a:stretch/>
        </p:blipFill>
        <p:spPr>
          <a:xfrm>
            <a:off x="3933054" y="380769"/>
            <a:ext cx="1714905" cy="2811320"/>
          </a:xfrm>
          <a:prstGeom prst="rect">
            <a:avLst/>
          </a:prstGeom>
          <a:noFill/>
          <a:ln>
            <a:noFill/>
          </a:ln>
        </p:spPr>
      </p:pic>
      <p:pic>
        <p:nvPicPr>
          <p:cNvPr id="114" name="Google Shape;114;p2" descr="Et billede, der indeholder tekst&#10;&#10;Automatisk genereret beskrivelse"/>
          <p:cNvPicPr preferRelativeResize="0">
            <a:picLocks noGrp="1"/>
          </p:cNvPicPr>
          <p:nvPr>
            <p:ph type="body" idx="1"/>
          </p:nvPr>
        </p:nvPicPr>
        <p:blipFill rotWithShape="1">
          <a:blip r:embed="rId6">
            <a:alphaModFix/>
          </a:blip>
          <a:srcRect/>
          <a:stretch/>
        </p:blipFill>
        <p:spPr>
          <a:xfrm>
            <a:off x="6259368" y="483581"/>
            <a:ext cx="2507982" cy="2605695"/>
          </a:xfrm>
          <a:prstGeom prst="rect">
            <a:avLst/>
          </a:prstGeom>
          <a:noFill/>
          <a:ln>
            <a:noFill/>
          </a:ln>
        </p:spPr>
      </p:pic>
      <p:pic>
        <p:nvPicPr>
          <p:cNvPr id="115" name="Google Shape;115;p2" descr="Et billede, der indeholder tekst&#10;&#10;Automatisk genereret beskrivelse"/>
          <p:cNvPicPr preferRelativeResize="0"/>
          <p:nvPr/>
        </p:nvPicPr>
        <p:blipFill rotWithShape="1">
          <a:blip r:embed="rId7">
            <a:alphaModFix/>
          </a:blip>
          <a:srcRect/>
          <a:stretch/>
        </p:blipFill>
        <p:spPr>
          <a:xfrm>
            <a:off x="8982219" y="1299146"/>
            <a:ext cx="2515016" cy="974568"/>
          </a:xfrm>
          <a:prstGeom prst="rect">
            <a:avLst/>
          </a:prstGeom>
          <a:noFill/>
          <a:ln>
            <a:noFill/>
          </a:ln>
        </p:spPr>
      </p:pic>
      <p:sp>
        <p:nvSpPr>
          <p:cNvPr id="116" name="Google Shape;116;p2"/>
          <p:cNvSpPr/>
          <p:nvPr/>
        </p:nvSpPr>
        <p:spPr>
          <a:xfrm rot="5400000" flipH="1">
            <a:off x="3635346" y="5126067"/>
            <a:ext cx="2194560" cy="4571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7" name="Google Shape;117;p2"/>
          <p:cNvSpPr txBox="1">
            <a:spLocks noGrp="1"/>
          </p:cNvSpPr>
          <p:nvPr>
            <p:ph type="body" idx="2"/>
          </p:nvPr>
        </p:nvSpPr>
        <p:spPr>
          <a:xfrm>
            <a:off x="5046563" y="3783483"/>
            <a:ext cx="6588708" cy="2590935"/>
          </a:xfrm>
          <a:prstGeom prst="rect">
            <a:avLst/>
          </a:prstGeom>
          <a:noFill/>
          <a:ln>
            <a:noFill/>
          </a:ln>
        </p:spPr>
        <p:txBody>
          <a:bodyPr spcFirstLastPara="1" wrap="square" lIns="91425" tIns="45700" rIns="91425" bIns="45700" anchor="ctr" anchorCtr="0">
            <a:normAutofit fontScale="25000" lnSpcReduction="20000"/>
          </a:bodyPr>
          <a:lstStyle/>
          <a:p>
            <a:pPr marL="0" lvl="0" indent="55562" algn="l" rtl="0">
              <a:lnSpc>
                <a:spcPct val="170000"/>
              </a:lnSpc>
              <a:spcBef>
                <a:spcPts val="0"/>
              </a:spcBef>
              <a:spcAft>
                <a:spcPts val="0"/>
              </a:spcAft>
              <a:buClr>
                <a:schemeClr val="dk1"/>
              </a:buClr>
              <a:buSzPct val="100000"/>
              <a:buFont typeface="Arial"/>
              <a:buNone/>
            </a:pPr>
            <a:endParaRPr sz="7000" b="1" dirty="0"/>
          </a:p>
          <a:p>
            <a:pPr marL="0" lvl="0" indent="0" algn="l" rtl="0">
              <a:lnSpc>
                <a:spcPct val="170000"/>
              </a:lnSpc>
              <a:spcBef>
                <a:spcPts val="1000"/>
              </a:spcBef>
              <a:spcAft>
                <a:spcPts val="0"/>
              </a:spcAft>
              <a:buClr>
                <a:schemeClr val="dk1"/>
              </a:buClr>
              <a:buSzPct val="100000"/>
              <a:buNone/>
            </a:pPr>
            <a:r>
              <a:rPr lang="en-US" sz="7000" b="1" u="sng" dirty="0"/>
              <a:t>ARBEJDSOMRÅDER:</a:t>
            </a:r>
          </a:p>
          <a:p>
            <a:pPr marL="0" lvl="0" indent="0" algn="l" rtl="0">
              <a:lnSpc>
                <a:spcPct val="170000"/>
              </a:lnSpc>
              <a:spcBef>
                <a:spcPts val="1000"/>
              </a:spcBef>
              <a:spcAft>
                <a:spcPts val="0"/>
              </a:spcAft>
              <a:buClr>
                <a:schemeClr val="dk1"/>
              </a:buClr>
              <a:buSzPct val="100000"/>
              <a:buNone/>
            </a:pPr>
            <a:r>
              <a:rPr lang="da-DK" sz="8000" dirty="0"/>
              <a:t>Pædagogisk-didaktisk supervision, ledercoaching, foredrag, facilitering, antropologisk analyse – fx:</a:t>
            </a:r>
          </a:p>
          <a:p>
            <a:pPr marL="0" lvl="0" indent="0" algn="l" rtl="0">
              <a:lnSpc>
                <a:spcPct val="170000"/>
              </a:lnSpc>
              <a:spcBef>
                <a:spcPts val="1000"/>
              </a:spcBef>
              <a:spcAft>
                <a:spcPts val="0"/>
              </a:spcAft>
              <a:buClr>
                <a:schemeClr val="dk1"/>
              </a:buClr>
              <a:buSzPct val="100000"/>
              <a:buNone/>
            </a:pPr>
            <a:r>
              <a:rPr lang="da-DK" sz="8000" dirty="0"/>
              <a:t>”Erhvervsskolen finder sted” (2022)</a:t>
            </a:r>
          </a:p>
          <a:p>
            <a:pPr marL="0" lvl="0" indent="0" algn="l" rtl="0">
              <a:lnSpc>
                <a:spcPct val="170000"/>
              </a:lnSpc>
              <a:spcBef>
                <a:spcPts val="1000"/>
              </a:spcBef>
              <a:spcAft>
                <a:spcPts val="0"/>
              </a:spcAft>
              <a:buClr>
                <a:schemeClr val="dk1"/>
              </a:buClr>
              <a:buSzPct val="100000"/>
              <a:buNone/>
            </a:pPr>
            <a:r>
              <a:rPr lang="da-DK" sz="8000" dirty="0"/>
              <a:t>”Sammen om studiemiljøet” (2023)</a:t>
            </a:r>
          </a:p>
          <a:p>
            <a:pPr marL="0" lvl="0" indent="0" algn="l" rtl="0">
              <a:lnSpc>
                <a:spcPct val="170000"/>
              </a:lnSpc>
              <a:spcBef>
                <a:spcPts val="1000"/>
              </a:spcBef>
              <a:spcAft>
                <a:spcPts val="0"/>
              </a:spcAft>
              <a:buClr>
                <a:schemeClr val="dk1"/>
              </a:buClr>
              <a:buSzPct val="100000"/>
              <a:buNone/>
            </a:pPr>
            <a:r>
              <a:rPr lang="da-DK" sz="8000" dirty="0"/>
              <a:t>”Spor til gode oplæringsforløb” (2024)</a:t>
            </a:r>
          </a:p>
          <a:p>
            <a:pPr marL="0" lvl="0" indent="0" algn="l" rtl="0">
              <a:lnSpc>
                <a:spcPct val="90000"/>
              </a:lnSpc>
              <a:spcBef>
                <a:spcPts val="1000"/>
              </a:spcBef>
              <a:spcAft>
                <a:spcPts val="0"/>
              </a:spcAft>
              <a:buClr>
                <a:schemeClr val="dk1"/>
              </a:buClr>
              <a:buSzPct val="100000"/>
              <a:buNone/>
            </a:pPr>
            <a:endParaRPr lang="da-DK" sz="4400" dirty="0"/>
          </a:p>
          <a:p>
            <a:pPr marL="0" lvl="0" indent="0" algn="l" rtl="0">
              <a:lnSpc>
                <a:spcPct val="90000"/>
              </a:lnSpc>
              <a:spcBef>
                <a:spcPts val="1000"/>
              </a:spcBef>
              <a:spcAft>
                <a:spcPts val="0"/>
              </a:spcAft>
              <a:buClr>
                <a:schemeClr val="dk1"/>
              </a:buClr>
              <a:buSzPct val="100000"/>
              <a:buNone/>
            </a:pPr>
            <a:endParaRPr sz="8000" dirty="0"/>
          </a:p>
          <a:p>
            <a:pPr marL="0" lvl="0" indent="55562" algn="l" rtl="0">
              <a:lnSpc>
                <a:spcPct val="90000"/>
              </a:lnSpc>
              <a:spcBef>
                <a:spcPts val="1000"/>
              </a:spcBef>
              <a:spcAft>
                <a:spcPts val="0"/>
              </a:spcAft>
              <a:buClr>
                <a:schemeClr val="dk1"/>
              </a:buClr>
              <a:buSzPct val="100000"/>
              <a:buFont typeface="Arial"/>
              <a:buNone/>
            </a:pPr>
            <a:br>
              <a:rPr lang="en-US" sz="3500" dirty="0"/>
            </a:br>
            <a:br>
              <a:rPr lang="en-US" sz="2000" dirty="0"/>
            </a:br>
            <a:r>
              <a:rPr lang="en-US" sz="2000" dirty="0"/>
              <a:t> </a:t>
            </a:r>
            <a:br>
              <a:rPr lang="en-US" sz="2000" dirty="0"/>
            </a:br>
            <a:endParaRPr sz="2000" dirty="0"/>
          </a:p>
        </p:txBody>
      </p:sp>
      <p:sp>
        <p:nvSpPr>
          <p:cNvPr id="118" name="Google Shape;118;p2"/>
          <p:cNvSpPr txBox="1">
            <a:spLocks noGrp="1"/>
          </p:cNvSpPr>
          <p:nvPr>
            <p:ph type="dt" idx="10"/>
          </p:nvPr>
        </p:nvSpPr>
        <p:spPr>
          <a:xfrm>
            <a:off x="532015" y="6492240"/>
            <a:ext cx="3049385" cy="36512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fld id="{2C06E899-3F43-41C0-B8F5-F4589AA67A21}" type="datetime1">
              <a:rPr lang="da-DK" smtClean="0"/>
              <a:t>16-01-2026</a:t>
            </a:fld>
            <a:endParaRPr/>
          </a:p>
        </p:txBody>
      </p:sp>
      <p:sp>
        <p:nvSpPr>
          <p:cNvPr id="119" name="Google Shape;119;p2"/>
          <p:cNvSpPr txBox="1">
            <a:spLocks noGrp="1"/>
          </p:cNvSpPr>
          <p:nvPr>
            <p:ph type="ftr" idx="11"/>
          </p:nvPr>
        </p:nvSpPr>
        <p:spPr>
          <a:xfrm>
            <a:off x="4038600" y="6492240"/>
            <a:ext cx="4114800"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solidFill>
                  <a:srgbClr val="888888"/>
                </a:solidFill>
                <a:latin typeface="Calibri"/>
                <a:ea typeface="Calibri"/>
                <a:cs typeface="Calibri"/>
                <a:sym typeface="Calibri"/>
              </a:rPr>
              <a:t>sunachristensen@gmail.com</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999C1-7CDD-9AFA-F5A3-64AF5C7D786A}"/>
              </a:ext>
            </a:extLst>
          </p:cNvPr>
          <p:cNvSpPr>
            <a:spLocks noGrp="1"/>
          </p:cNvSpPr>
          <p:nvPr>
            <p:ph type="title"/>
          </p:nvPr>
        </p:nvSpPr>
        <p:spPr/>
        <p:txBody>
          <a:bodyPr/>
          <a:lstStyle/>
          <a:p>
            <a:r>
              <a:rPr lang="da-DK" dirty="0"/>
              <a:t>Fælles for alle unge: Behov for psykologisk ilt</a:t>
            </a:r>
          </a:p>
        </p:txBody>
      </p:sp>
      <p:sp>
        <p:nvSpPr>
          <p:cNvPr id="3" name="Text Placeholder 2">
            <a:extLst>
              <a:ext uri="{FF2B5EF4-FFF2-40B4-BE49-F238E27FC236}">
                <a16:creationId xmlns:a16="http://schemas.microsoft.com/office/drawing/2014/main" id="{95B69FE5-BDF3-AC73-7F02-F24B2D58646D}"/>
              </a:ext>
            </a:extLst>
          </p:cNvPr>
          <p:cNvSpPr>
            <a:spLocks noGrp="1"/>
          </p:cNvSpPr>
          <p:nvPr>
            <p:ph type="body" idx="1"/>
          </p:nvPr>
        </p:nvSpPr>
        <p:spPr/>
        <p:txBody>
          <a:bodyPr/>
          <a:lstStyle/>
          <a:p>
            <a:endParaRPr lang="da-DK"/>
          </a:p>
        </p:txBody>
      </p:sp>
      <p:sp>
        <p:nvSpPr>
          <p:cNvPr id="4" name="Date Placeholder 3">
            <a:extLst>
              <a:ext uri="{FF2B5EF4-FFF2-40B4-BE49-F238E27FC236}">
                <a16:creationId xmlns:a16="http://schemas.microsoft.com/office/drawing/2014/main" id="{08092739-1CA0-D789-8986-AEB9C579364B}"/>
              </a:ext>
            </a:extLst>
          </p:cNvPr>
          <p:cNvSpPr>
            <a:spLocks noGrp="1"/>
          </p:cNvSpPr>
          <p:nvPr>
            <p:ph type="dt" sz="half" idx="10"/>
          </p:nvPr>
        </p:nvSpPr>
        <p:spPr/>
        <p:txBody>
          <a:bodyPr/>
          <a:lstStyle/>
          <a:p>
            <a:fld id="{76749D25-790C-4866-AB75-63217B76B701}" type="datetime1">
              <a:rPr lang="da-DK" smtClean="0"/>
              <a:t>16-01-2026</a:t>
            </a:fld>
            <a:endParaRPr lang="da-DK"/>
          </a:p>
        </p:txBody>
      </p:sp>
      <p:sp>
        <p:nvSpPr>
          <p:cNvPr id="5" name="Footer Placeholder 4">
            <a:extLst>
              <a:ext uri="{FF2B5EF4-FFF2-40B4-BE49-F238E27FC236}">
                <a16:creationId xmlns:a16="http://schemas.microsoft.com/office/drawing/2014/main" id="{629A0535-19DE-8EB4-B2EC-EBDEE92332C9}"/>
              </a:ext>
            </a:extLst>
          </p:cNvPr>
          <p:cNvSpPr>
            <a:spLocks noGrp="1"/>
          </p:cNvSpPr>
          <p:nvPr>
            <p:ph type="ftr" sz="quarter" idx="11"/>
          </p:nvPr>
        </p:nvSpPr>
        <p:spPr/>
        <p:txBody>
          <a:bodyPr/>
          <a:lstStyle/>
          <a:p>
            <a:r>
              <a:rPr lang="da-DK"/>
              <a:t>sunachristensen@gmail.com</a:t>
            </a:r>
          </a:p>
        </p:txBody>
      </p:sp>
    </p:spTree>
    <p:extLst>
      <p:ext uri="{BB962C8B-B14F-4D97-AF65-F5344CB8AC3E}">
        <p14:creationId xmlns:p14="http://schemas.microsoft.com/office/powerpoint/2010/main" val="552529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5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Jan Tnnesvang 1963 Professor i vitaliserings psykologi Har">
            <a:extLst>
              <a:ext uri="{FF2B5EF4-FFF2-40B4-BE49-F238E27FC236}">
                <a16:creationId xmlns:a16="http://schemas.microsoft.com/office/drawing/2014/main" id="{0CA5E0AF-5BEE-344D-A3D3-4041869125F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143941" y="643467"/>
            <a:ext cx="9904117" cy="5571066"/>
          </a:xfrm>
          <a:prstGeom prst="rect">
            <a:avLst/>
          </a:prstGeom>
          <a:noFill/>
          <a:extLst>
            <a:ext uri="{909E8E84-426E-40DD-AFC4-6F175D3DCCD1}">
              <a14:hiddenFill xmlns:a14="http://schemas.microsoft.com/office/drawing/2010/main">
                <a:solidFill>
                  <a:srgbClr val="FFFFFF"/>
                </a:solidFill>
              </a14:hiddenFill>
            </a:ext>
          </a:extLst>
        </p:spPr>
      </p:pic>
      <p:sp>
        <p:nvSpPr>
          <p:cNvPr id="5" name="Pladsholder til dato 4">
            <a:extLst>
              <a:ext uri="{FF2B5EF4-FFF2-40B4-BE49-F238E27FC236}">
                <a16:creationId xmlns:a16="http://schemas.microsoft.com/office/drawing/2014/main" id="{140738DC-7E34-EC48-8ADB-C3396AEF4619}"/>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fld id="{5E57347D-29EA-B941-BD33-ABD4CBABEAEB}" type="datetime1">
              <a:rPr lang="en-US">
                <a:solidFill>
                  <a:srgbClr val="FFFFFF"/>
                </a:solidFill>
                <a:uFillTx/>
              </a:rPr>
              <a:pPr>
                <a:spcAft>
                  <a:spcPts val="600"/>
                </a:spcAft>
              </a:pPr>
              <a:t>1/16/2026</a:t>
            </a:fld>
            <a:endParaRPr lang="en-US">
              <a:solidFill>
                <a:srgbClr val="FFFFFF"/>
              </a:solidFill>
              <a:uFillTx/>
            </a:endParaRPr>
          </a:p>
        </p:txBody>
      </p:sp>
      <p:sp>
        <p:nvSpPr>
          <p:cNvPr id="6" name="Pladsholder til sidefod 5">
            <a:extLst>
              <a:ext uri="{FF2B5EF4-FFF2-40B4-BE49-F238E27FC236}">
                <a16:creationId xmlns:a16="http://schemas.microsoft.com/office/drawing/2014/main" id="{A807F733-1296-DB45-A51B-209CB2228535}"/>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uFillTx/>
                <a:latin typeface="+mn-lt"/>
                <a:ea typeface="+mn-ea"/>
                <a:cs typeface="+mn-cs"/>
              </a:rPr>
              <a:t>www.sunachristensen.dk</a:t>
            </a:r>
          </a:p>
        </p:txBody>
      </p:sp>
    </p:spTree>
    <p:extLst>
      <p:ext uri="{BB962C8B-B14F-4D97-AF65-F5344CB8AC3E}">
        <p14:creationId xmlns:p14="http://schemas.microsoft.com/office/powerpoint/2010/main" val="2547346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4" name="Rectangle 5133">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B3E7565-159E-B859-A23F-B1BA86EBE26C}"/>
              </a:ext>
            </a:extLst>
          </p:cNvPr>
          <p:cNvSpPr>
            <a:spLocks noGrp="1"/>
          </p:cNvSpPr>
          <p:nvPr>
            <p:ph type="title"/>
          </p:nvPr>
        </p:nvSpPr>
        <p:spPr>
          <a:xfrm>
            <a:off x="6657715" y="467271"/>
            <a:ext cx="4195674" cy="2052522"/>
          </a:xfrm>
        </p:spPr>
        <p:txBody>
          <a:bodyPr vert="horz" lIns="91440" tIns="45720" rIns="91440" bIns="45720" rtlCol="0" anchor="b">
            <a:normAutofit/>
          </a:bodyPr>
          <a:lstStyle/>
          <a:p>
            <a:r>
              <a:rPr lang="en-US" sz="3100"/>
              <a:t>Psykologisk ilt = de oplevelser, der holder mennesker mentalt i live:</a:t>
            </a:r>
            <a:br>
              <a:rPr lang="en-US" sz="3100"/>
            </a:br>
            <a:endParaRPr lang="en-US" sz="3100"/>
          </a:p>
        </p:txBody>
      </p:sp>
      <p:sp>
        <p:nvSpPr>
          <p:cNvPr id="5136" name="Oval 5135">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Dias nummer 1">
            <a:extLst>
              <a:ext uri="{FF2B5EF4-FFF2-40B4-BE49-F238E27FC236}">
                <a16:creationId xmlns:a16="http://schemas.microsoft.com/office/drawing/2014/main" id="{8EF7A15B-1952-0400-B9A5-7009F4B885C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5449" r="1" b="1017"/>
          <a:stretch>
            <a:fillRect/>
          </a:stretch>
        </p:blipFill>
        <p:spPr bwMode="auto">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5138"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5140"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89FBFC74-737F-753E-67FC-82115E88EFB1}"/>
              </a:ext>
            </a:extLst>
          </p:cNvPr>
          <p:cNvSpPr>
            <a:spLocks noGrp="1"/>
          </p:cNvSpPr>
          <p:nvPr>
            <p:ph sz="half" idx="1"/>
          </p:nvPr>
        </p:nvSpPr>
        <p:spPr>
          <a:xfrm>
            <a:off x="6657715" y="2990818"/>
            <a:ext cx="4195673" cy="2913872"/>
          </a:xfrm>
        </p:spPr>
        <p:txBody>
          <a:bodyPr vert="horz" lIns="91440" tIns="45720" rIns="91440" bIns="45720" rtlCol="0" anchor="t">
            <a:normAutofit/>
          </a:bodyPr>
          <a:lstStyle/>
          <a:p>
            <a:r>
              <a:rPr lang="en-US" sz="1400" dirty="0" err="1">
                <a:solidFill>
                  <a:schemeClr val="tx1">
                    <a:alpha val="80000"/>
                  </a:schemeClr>
                </a:solidFill>
              </a:rPr>
              <a:t>Tilhør</a:t>
            </a:r>
            <a:r>
              <a:rPr lang="en-US" sz="1400" dirty="0">
                <a:solidFill>
                  <a:schemeClr val="tx1">
                    <a:alpha val="80000"/>
                  </a:schemeClr>
                </a:solidFill>
              </a:rPr>
              <a:t> – “Jeg </a:t>
            </a:r>
            <a:r>
              <a:rPr lang="en-US" sz="1400" dirty="0" err="1">
                <a:solidFill>
                  <a:schemeClr val="tx1">
                    <a:alpha val="80000"/>
                  </a:schemeClr>
                </a:solidFill>
              </a:rPr>
              <a:t>hører</a:t>
            </a:r>
            <a:r>
              <a:rPr lang="en-US" sz="1400" dirty="0">
                <a:solidFill>
                  <a:schemeClr val="tx1">
                    <a:alpha val="80000"/>
                  </a:schemeClr>
                </a:solidFill>
              </a:rPr>
              <a:t> </a:t>
            </a:r>
            <a:r>
              <a:rPr lang="en-US" sz="1400" dirty="0" err="1">
                <a:solidFill>
                  <a:schemeClr val="tx1">
                    <a:alpha val="80000"/>
                  </a:schemeClr>
                </a:solidFill>
              </a:rPr>
              <a:t>til</a:t>
            </a:r>
            <a:r>
              <a:rPr lang="en-US" sz="1400" dirty="0">
                <a:solidFill>
                  <a:schemeClr val="tx1">
                    <a:alpha val="80000"/>
                  </a:schemeClr>
                </a:solidFill>
              </a:rPr>
              <a:t> her”</a:t>
            </a:r>
          </a:p>
          <a:p>
            <a:r>
              <a:rPr lang="en-US" sz="1400" dirty="0">
                <a:solidFill>
                  <a:schemeClr val="tx1">
                    <a:alpha val="80000"/>
                  </a:schemeClr>
                </a:solidFill>
              </a:rPr>
              <a:t>Mening – “Det giver </a:t>
            </a:r>
            <a:r>
              <a:rPr lang="en-US" sz="1400" dirty="0" err="1">
                <a:solidFill>
                  <a:schemeClr val="tx1">
                    <a:alpha val="80000"/>
                  </a:schemeClr>
                </a:solidFill>
              </a:rPr>
              <a:t>mening</a:t>
            </a:r>
            <a:r>
              <a:rPr lang="en-US" sz="1400" dirty="0">
                <a:solidFill>
                  <a:schemeClr val="tx1">
                    <a:alpha val="80000"/>
                  </a:schemeClr>
                </a:solidFill>
              </a:rPr>
              <a:t>, at </a:t>
            </a:r>
            <a:r>
              <a:rPr lang="en-US" sz="1400" dirty="0" err="1">
                <a:solidFill>
                  <a:schemeClr val="tx1">
                    <a:alpha val="80000"/>
                  </a:schemeClr>
                </a:solidFill>
              </a:rPr>
              <a:t>jeg</a:t>
            </a:r>
            <a:r>
              <a:rPr lang="en-US" sz="1400" dirty="0">
                <a:solidFill>
                  <a:schemeClr val="tx1">
                    <a:alpha val="80000"/>
                  </a:schemeClr>
                </a:solidFill>
              </a:rPr>
              <a:t> er her”</a:t>
            </a:r>
          </a:p>
          <a:p>
            <a:r>
              <a:rPr lang="en-US" sz="1400" dirty="0" err="1">
                <a:solidFill>
                  <a:schemeClr val="tx1">
                    <a:alpha val="80000"/>
                  </a:schemeClr>
                </a:solidFill>
              </a:rPr>
              <a:t>Mestring</a:t>
            </a:r>
            <a:r>
              <a:rPr lang="en-US" sz="1400" dirty="0">
                <a:solidFill>
                  <a:schemeClr val="tx1">
                    <a:alpha val="80000"/>
                  </a:schemeClr>
                </a:solidFill>
              </a:rPr>
              <a:t> – “Jeg </a:t>
            </a:r>
            <a:r>
              <a:rPr lang="en-US" sz="1400" dirty="0" err="1">
                <a:solidFill>
                  <a:schemeClr val="tx1">
                    <a:alpha val="80000"/>
                  </a:schemeClr>
                </a:solidFill>
              </a:rPr>
              <a:t>kan</a:t>
            </a:r>
            <a:r>
              <a:rPr lang="en-US" sz="1400" dirty="0">
                <a:solidFill>
                  <a:schemeClr val="tx1">
                    <a:alpha val="80000"/>
                  </a:schemeClr>
                </a:solidFill>
              </a:rPr>
              <a:t> </a:t>
            </a:r>
            <a:r>
              <a:rPr lang="en-US" sz="1400" dirty="0" err="1">
                <a:solidFill>
                  <a:schemeClr val="tx1">
                    <a:alpha val="80000"/>
                  </a:schemeClr>
                </a:solidFill>
              </a:rPr>
              <a:t>finde</a:t>
            </a:r>
            <a:r>
              <a:rPr lang="en-US" sz="1400" dirty="0">
                <a:solidFill>
                  <a:schemeClr val="tx1">
                    <a:alpha val="80000"/>
                  </a:schemeClr>
                </a:solidFill>
              </a:rPr>
              <a:t> </a:t>
            </a:r>
            <a:r>
              <a:rPr lang="en-US" sz="1400" dirty="0" err="1">
                <a:solidFill>
                  <a:schemeClr val="tx1">
                    <a:alpha val="80000"/>
                  </a:schemeClr>
                </a:solidFill>
              </a:rPr>
              <a:t>ud</a:t>
            </a:r>
            <a:r>
              <a:rPr lang="en-US" sz="1400" dirty="0">
                <a:solidFill>
                  <a:schemeClr val="tx1">
                    <a:alpha val="80000"/>
                  </a:schemeClr>
                </a:solidFill>
              </a:rPr>
              <a:t> </a:t>
            </a:r>
            <a:r>
              <a:rPr lang="en-US" sz="1400" dirty="0" err="1">
                <a:solidFill>
                  <a:schemeClr val="tx1">
                    <a:alpha val="80000"/>
                  </a:schemeClr>
                </a:solidFill>
              </a:rPr>
              <a:t>af</a:t>
            </a:r>
            <a:r>
              <a:rPr lang="en-US" sz="1400" dirty="0">
                <a:solidFill>
                  <a:schemeClr val="tx1">
                    <a:alpha val="80000"/>
                  </a:schemeClr>
                </a:solidFill>
              </a:rPr>
              <a:t> det her”</a:t>
            </a:r>
          </a:p>
          <a:p>
            <a:r>
              <a:rPr lang="en-US" sz="1400" dirty="0" err="1">
                <a:solidFill>
                  <a:schemeClr val="tx1">
                    <a:alpha val="80000"/>
                  </a:schemeClr>
                </a:solidFill>
              </a:rPr>
              <a:t>Autonomi</a:t>
            </a:r>
            <a:r>
              <a:rPr lang="en-US" sz="1400" dirty="0">
                <a:solidFill>
                  <a:schemeClr val="tx1">
                    <a:alpha val="80000"/>
                  </a:schemeClr>
                </a:solidFill>
              </a:rPr>
              <a:t> – “Jeg </a:t>
            </a:r>
            <a:r>
              <a:rPr lang="en-US" sz="1400" dirty="0" err="1">
                <a:solidFill>
                  <a:schemeClr val="tx1">
                    <a:alpha val="80000"/>
                  </a:schemeClr>
                </a:solidFill>
              </a:rPr>
              <a:t>har</a:t>
            </a:r>
            <a:r>
              <a:rPr lang="en-US" sz="1400" dirty="0">
                <a:solidFill>
                  <a:schemeClr val="tx1">
                    <a:alpha val="80000"/>
                  </a:schemeClr>
                </a:solidFill>
              </a:rPr>
              <a:t> </a:t>
            </a:r>
            <a:r>
              <a:rPr lang="en-US" sz="1400" dirty="0" err="1">
                <a:solidFill>
                  <a:schemeClr val="tx1">
                    <a:alpha val="80000"/>
                  </a:schemeClr>
                </a:solidFill>
              </a:rPr>
              <a:t>indflydelse</a:t>
            </a:r>
            <a:r>
              <a:rPr lang="en-US" sz="1400" dirty="0">
                <a:solidFill>
                  <a:schemeClr val="tx1">
                    <a:alpha val="80000"/>
                  </a:schemeClr>
                </a:solidFill>
              </a:rPr>
              <a:t> </a:t>
            </a:r>
            <a:r>
              <a:rPr lang="en-US" sz="1400" dirty="0" err="1">
                <a:solidFill>
                  <a:schemeClr val="tx1">
                    <a:alpha val="80000"/>
                  </a:schemeClr>
                </a:solidFill>
              </a:rPr>
              <a:t>på</a:t>
            </a:r>
            <a:r>
              <a:rPr lang="en-US" sz="1400" dirty="0">
                <a:solidFill>
                  <a:schemeClr val="tx1">
                    <a:alpha val="80000"/>
                  </a:schemeClr>
                </a:solidFill>
              </a:rPr>
              <a:t> min </a:t>
            </a:r>
            <a:r>
              <a:rPr lang="en-US" sz="1400" dirty="0" err="1">
                <a:solidFill>
                  <a:schemeClr val="tx1">
                    <a:alpha val="80000"/>
                  </a:schemeClr>
                </a:solidFill>
              </a:rPr>
              <a:t>måde</a:t>
            </a:r>
            <a:r>
              <a:rPr lang="en-US" sz="1400" dirty="0">
                <a:solidFill>
                  <a:schemeClr val="tx1">
                    <a:alpha val="80000"/>
                  </a:schemeClr>
                </a:solidFill>
              </a:rPr>
              <a:t> at </a:t>
            </a:r>
            <a:r>
              <a:rPr lang="en-US" sz="1400" dirty="0" err="1">
                <a:solidFill>
                  <a:schemeClr val="tx1">
                    <a:alpha val="80000"/>
                  </a:schemeClr>
                </a:solidFill>
              </a:rPr>
              <a:t>være</a:t>
            </a:r>
            <a:r>
              <a:rPr lang="en-US" sz="1400" dirty="0">
                <a:solidFill>
                  <a:schemeClr val="tx1">
                    <a:alpha val="80000"/>
                  </a:schemeClr>
                </a:solidFill>
              </a:rPr>
              <a:t> her </a:t>
            </a:r>
            <a:r>
              <a:rPr lang="en-US" sz="1400" dirty="0" err="1">
                <a:solidFill>
                  <a:schemeClr val="tx1">
                    <a:alpha val="80000"/>
                  </a:schemeClr>
                </a:solidFill>
              </a:rPr>
              <a:t>på</a:t>
            </a:r>
            <a:r>
              <a:rPr lang="en-US" sz="1400" dirty="0">
                <a:solidFill>
                  <a:schemeClr val="tx1">
                    <a:alpha val="80000"/>
                  </a:schemeClr>
                </a:solidFill>
              </a:rPr>
              <a:t>”</a:t>
            </a:r>
          </a:p>
          <a:p>
            <a:pPr marL="0"/>
            <a:endParaRPr lang="en-US" sz="1400" dirty="0">
              <a:solidFill>
                <a:schemeClr val="tx1">
                  <a:alpha val="80000"/>
                </a:schemeClr>
              </a:solidFill>
            </a:endParaRPr>
          </a:p>
          <a:p>
            <a:pPr marL="0"/>
            <a:endParaRPr lang="en-US" sz="1400" dirty="0">
              <a:solidFill>
                <a:schemeClr val="tx1">
                  <a:alpha val="80000"/>
                </a:schemeClr>
              </a:solidFill>
            </a:endParaRPr>
          </a:p>
          <a:p>
            <a:pPr marL="0"/>
            <a:r>
              <a:rPr lang="en-US" sz="1400" i="1" dirty="0" err="1">
                <a:solidFill>
                  <a:schemeClr val="tx1">
                    <a:alpha val="80000"/>
                  </a:schemeClr>
                </a:solidFill>
              </a:rPr>
              <a:t>Hvilken</a:t>
            </a:r>
            <a:r>
              <a:rPr lang="en-US" sz="1400" i="1" dirty="0">
                <a:solidFill>
                  <a:schemeClr val="tx1">
                    <a:alpha val="80000"/>
                  </a:schemeClr>
                </a:solidFill>
              </a:rPr>
              <a:t> </a:t>
            </a:r>
            <a:r>
              <a:rPr lang="en-US" sz="1400" i="1" dirty="0" err="1">
                <a:solidFill>
                  <a:schemeClr val="tx1">
                    <a:alpha val="80000"/>
                  </a:schemeClr>
                </a:solidFill>
              </a:rPr>
              <a:t>psykologisk</a:t>
            </a:r>
            <a:r>
              <a:rPr lang="en-US" sz="1400" i="1" dirty="0">
                <a:solidFill>
                  <a:schemeClr val="tx1">
                    <a:alpha val="80000"/>
                  </a:schemeClr>
                </a:solidFill>
              </a:rPr>
              <a:t> </a:t>
            </a:r>
            <a:r>
              <a:rPr lang="en-US" sz="1400" i="1" dirty="0" err="1">
                <a:solidFill>
                  <a:schemeClr val="tx1">
                    <a:alpha val="80000"/>
                  </a:schemeClr>
                </a:solidFill>
              </a:rPr>
              <a:t>ilt</a:t>
            </a:r>
            <a:r>
              <a:rPr lang="en-US" sz="1400" i="1" dirty="0">
                <a:solidFill>
                  <a:schemeClr val="tx1">
                    <a:alpha val="80000"/>
                  </a:schemeClr>
                </a:solidFill>
              </a:rPr>
              <a:t> </a:t>
            </a:r>
            <a:r>
              <a:rPr lang="en-US" sz="1400" i="1" dirty="0" err="1">
                <a:solidFill>
                  <a:schemeClr val="tx1">
                    <a:alpha val="80000"/>
                  </a:schemeClr>
                </a:solidFill>
              </a:rPr>
              <a:t>skal</a:t>
            </a:r>
            <a:r>
              <a:rPr lang="en-US" sz="1400" i="1" dirty="0">
                <a:solidFill>
                  <a:schemeClr val="tx1">
                    <a:alpha val="80000"/>
                  </a:schemeClr>
                </a:solidFill>
              </a:rPr>
              <a:t> </a:t>
            </a:r>
            <a:r>
              <a:rPr lang="en-US" sz="1400" i="1" dirty="0" err="1">
                <a:solidFill>
                  <a:schemeClr val="tx1">
                    <a:alpha val="80000"/>
                  </a:schemeClr>
                </a:solidFill>
              </a:rPr>
              <a:t>jeres</a:t>
            </a:r>
            <a:r>
              <a:rPr lang="en-US" sz="1400" i="1" dirty="0">
                <a:solidFill>
                  <a:schemeClr val="tx1">
                    <a:alpha val="80000"/>
                  </a:schemeClr>
                </a:solidFill>
              </a:rPr>
              <a:t> campus give </a:t>
            </a:r>
            <a:r>
              <a:rPr lang="en-US" sz="1400" i="1" dirty="0" err="1">
                <a:solidFill>
                  <a:schemeClr val="tx1">
                    <a:alpha val="80000"/>
                  </a:schemeClr>
                </a:solidFill>
              </a:rPr>
              <a:t>unge</a:t>
            </a:r>
            <a:r>
              <a:rPr lang="en-US" sz="1400" i="1" dirty="0">
                <a:solidFill>
                  <a:schemeClr val="tx1">
                    <a:alpha val="80000"/>
                  </a:schemeClr>
                </a:solidFill>
              </a:rPr>
              <a:t> </a:t>
            </a:r>
            <a:r>
              <a:rPr lang="en-US" sz="1400" i="1" dirty="0" err="1">
                <a:solidFill>
                  <a:schemeClr val="tx1">
                    <a:alpha val="80000"/>
                  </a:schemeClr>
                </a:solidFill>
              </a:rPr>
              <a:t>mennesker</a:t>
            </a:r>
            <a:r>
              <a:rPr lang="en-US" sz="1400" i="1" dirty="0">
                <a:solidFill>
                  <a:schemeClr val="tx1">
                    <a:alpha val="80000"/>
                  </a:schemeClr>
                </a:solidFill>
              </a:rPr>
              <a:t>? </a:t>
            </a:r>
          </a:p>
          <a:p>
            <a:pPr marL="0"/>
            <a:r>
              <a:rPr lang="en-US" sz="1400" i="1" dirty="0">
                <a:solidFill>
                  <a:schemeClr val="tx1">
                    <a:alpha val="80000"/>
                  </a:schemeClr>
                </a:solidFill>
              </a:rPr>
              <a:t>(tag </a:t>
            </a:r>
            <a:r>
              <a:rPr lang="en-US" sz="1400" i="1" dirty="0" err="1">
                <a:solidFill>
                  <a:schemeClr val="tx1">
                    <a:alpha val="80000"/>
                  </a:schemeClr>
                </a:solidFill>
              </a:rPr>
              <a:t>svaret</a:t>
            </a:r>
            <a:r>
              <a:rPr lang="en-US" sz="1400" i="1" dirty="0">
                <a:solidFill>
                  <a:schemeClr val="tx1">
                    <a:alpha val="80000"/>
                  </a:schemeClr>
                </a:solidFill>
              </a:rPr>
              <a:t> med </a:t>
            </a:r>
            <a:r>
              <a:rPr lang="en-US" sz="1400" i="1" dirty="0" err="1">
                <a:solidFill>
                  <a:schemeClr val="tx1">
                    <a:alpha val="80000"/>
                  </a:schemeClr>
                </a:solidFill>
              </a:rPr>
              <a:t>til</a:t>
            </a:r>
            <a:r>
              <a:rPr lang="en-US" sz="1400" i="1" dirty="0">
                <a:solidFill>
                  <a:schemeClr val="tx1">
                    <a:alpha val="80000"/>
                  </a:schemeClr>
                </a:solidFill>
              </a:rPr>
              <a:t> </a:t>
            </a:r>
            <a:r>
              <a:rPr lang="en-US" sz="1400" i="1" dirty="0" err="1">
                <a:solidFill>
                  <a:schemeClr val="tx1">
                    <a:alpha val="80000"/>
                  </a:schemeClr>
                </a:solidFill>
              </a:rPr>
              <a:t>gruppearbejde</a:t>
            </a:r>
            <a:r>
              <a:rPr lang="en-US" sz="1400" i="1" dirty="0">
                <a:solidFill>
                  <a:schemeClr val="tx1">
                    <a:alpha val="80000"/>
                  </a:schemeClr>
                </a:solidFill>
              </a:rPr>
              <a:t> </a:t>
            </a:r>
            <a:r>
              <a:rPr lang="en-US" sz="1400" i="1" dirty="0" err="1">
                <a:solidFill>
                  <a:schemeClr val="tx1">
                    <a:alpha val="80000"/>
                  </a:schemeClr>
                </a:solidFill>
              </a:rPr>
              <a:t>senere</a:t>
            </a:r>
            <a:r>
              <a:rPr lang="en-US" sz="1400" i="1" dirty="0">
                <a:solidFill>
                  <a:schemeClr val="tx1">
                    <a:alpha val="80000"/>
                  </a:schemeClr>
                </a:solidFill>
              </a:rPr>
              <a:t>)</a:t>
            </a:r>
          </a:p>
        </p:txBody>
      </p:sp>
      <p:sp>
        <p:nvSpPr>
          <p:cNvPr id="5" name="Footer Placeholder 4">
            <a:extLst>
              <a:ext uri="{FF2B5EF4-FFF2-40B4-BE49-F238E27FC236}">
                <a16:creationId xmlns:a16="http://schemas.microsoft.com/office/drawing/2014/main" id="{F873F90E-17AC-04F5-A7E8-32D94FFBDBD0}"/>
              </a:ext>
            </a:extLst>
          </p:cNvPr>
          <p:cNvSpPr>
            <a:spLocks noGrp="1"/>
          </p:cNvSpPr>
          <p:nvPr>
            <p:ph type="ftr" sz="quarter" idx="11"/>
          </p:nvPr>
        </p:nvSpPr>
        <p:spPr>
          <a:xfrm rot="16200000">
            <a:off x="9812115" y="1591485"/>
            <a:ext cx="3548094" cy="365125"/>
          </a:xfrm>
        </p:spPr>
        <p:txBody>
          <a:bodyPr vert="horz" lIns="91440" tIns="45720" rIns="91440" bIns="45720" rtlCol="0" anchor="ctr">
            <a:normAutofit/>
          </a:bodyPr>
          <a:lstStyle/>
          <a:p>
            <a:pPr>
              <a:spcAft>
                <a:spcPts val="600"/>
              </a:spcAft>
              <a:defRPr/>
            </a:pPr>
            <a:r>
              <a:rPr lang="en-US" kern="1200">
                <a:solidFill>
                  <a:schemeClr val="tx1">
                    <a:alpha val="60000"/>
                  </a:schemeClr>
                </a:solidFill>
                <a:latin typeface="Calibri" panose="020F0502020204030204"/>
                <a:ea typeface="+mn-ea"/>
                <a:cs typeface="+mn-cs"/>
              </a:rPr>
              <a:t>sunachristensen@gmail.com</a:t>
            </a:r>
          </a:p>
        </p:txBody>
      </p:sp>
      <p:sp>
        <p:nvSpPr>
          <p:cNvPr id="5142"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sp>
        <p:nvSpPr>
          <p:cNvPr id="4" name="Date Placeholder 3">
            <a:extLst>
              <a:ext uri="{FF2B5EF4-FFF2-40B4-BE49-F238E27FC236}">
                <a16:creationId xmlns:a16="http://schemas.microsoft.com/office/drawing/2014/main" id="{D1215131-6083-448A-EFFD-F993BCD5D516}"/>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fld id="{DC01138F-87A5-43C6-AC4E-4AA46C8B23F1}" type="datetime1">
              <a:rPr lang="en-US">
                <a:solidFill>
                  <a:schemeClr val="tx1">
                    <a:alpha val="60000"/>
                  </a:schemeClr>
                </a:solidFill>
                <a:latin typeface="Calibri" panose="020F0502020204030204"/>
              </a:rPr>
              <a:pPr>
                <a:spcAft>
                  <a:spcPts val="600"/>
                </a:spcAft>
                <a:defRPr/>
              </a:pPr>
              <a:t>1/16/2026</a:t>
            </a:fld>
            <a:endParaRPr lang="en-US">
              <a:solidFill>
                <a:schemeClr val="tx1">
                  <a:alpha val="60000"/>
                </a:schemeClr>
              </a:solidFill>
              <a:latin typeface="Calibri" panose="020F0502020204030204"/>
            </a:endParaRPr>
          </a:p>
        </p:txBody>
      </p:sp>
      <p:cxnSp>
        <p:nvCxnSpPr>
          <p:cNvPr id="5144"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152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27"/>
          <p:cNvSpPr txBox="1">
            <a:spLocks noGrp="1"/>
          </p:cNvSpPr>
          <p:nvPr>
            <p:ph type="title"/>
          </p:nvPr>
        </p:nvSpPr>
        <p:spPr>
          <a:xfrm>
            <a:off x="648929" y="629266"/>
            <a:ext cx="3505495" cy="162232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Calibri"/>
              <a:buNone/>
            </a:pPr>
            <a:r>
              <a:rPr lang="en-US" sz="3400" dirty="0" err="1">
                <a:solidFill>
                  <a:schemeClr val="dk1"/>
                </a:solidFill>
                <a:latin typeface="Calibri"/>
                <a:ea typeface="Calibri"/>
                <a:cs typeface="Calibri"/>
                <a:sym typeface="Calibri"/>
              </a:rPr>
              <a:t>Trivsel</a:t>
            </a:r>
            <a:r>
              <a:rPr lang="en-US" sz="3400" dirty="0">
                <a:solidFill>
                  <a:schemeClr val="dk1"/>
                </a:solidFill>
                <a:latin typeface="Calibri"/>
                <a:ea typeface="Calibri"/>
                <a:cs typeface="Calibri"/>
                <a:sym typeface="Calibri"/>
              </a:rPr>
              <a:t> </a:t>
            </a:r>
            <a:r>
              <a:rPr lang="en-US" sz="3400" dirty="0" err="1">
                <a:solidFill>
                  <a:schemeClr val="dk1"/>
                </a:solidFill>
                <a:latin typeface="Calibri"/>
                <a:ea typeface="Calibri"/>
                <a:cs typeface="Calibri"/>
                <a:sym typeface="Calibri"/>
              </a:rPr>
              <a:t>i</a:t>
            </a:r>
            <a:r>
              <a:rPr lang="en-US" sz="3400" dirty="0">
                <a:solidFill>
                  <a:schemeClr val="dk1"/>
                </a:solidFill>
                <a:latin typeface="Calibri"/>
                <a:ea typeface="Calibri"/>
                <a:cs typeface="Calibri"/>
                <a:sym typeface="Calibri"/>
              </a:rPr>
              <a:t> </a:t>
            </a:r>
            <a:r>
              <a:rPr lang="en-US" sz="3400" dirty="0" err="1">
                <a:solidFill>
                  <a:schemeClr val="dk1"/>
                </a:solidFill>
                <a:latin typeface="Calibri"/>
                <a:ea typeface="Calibri"/>
                <a:cs typeface="Calibri"/>
                <a:sym typeface="Calibri"/>
              </a:rPr>
              <a:t>hybride</a:t>
            </a:r>
            <a:r>
              <a:rPr lang="en-US" sz="3400" dirty="0">
                <a:solidFill>
                  <a:schemeClr val="dk1"/>
                </a:solidFill>
                <a:latin typeface="Calibri"/>
                <a:ea typeface="Calibri"/>
                <a:cs typeface="Calibri"/>
                <a:sym typeface="Calibri"/>
              </a:rPr>
              <a:t> rum</a:t>
            </a:r>
            <a:endParaRPr sz="3400" dirty="0">
              <a:solidFill>
                <a:schemeClr val="dk1"/>
              </a:solidFill>
              <a:latin typeface="Calibri"/>
              <a:ea typeface="Calibri"/>
              <a:cs typeface="Calibri"/>
              <a:sym typeface="Calibri"/>
            </a:endParaRPr>
          </a:p>
        </p:txBody>
      </p:sp>
      <p:sp>
        <p:nvSpPr>
          <p:cNvPr id="390" name="Google Shape;390;p27"/>
          <p:cNvSpPr txBox="1">
            <a:spLocks noGrp="1"/>
          </p:cNvSpPr>
          <p:nvPr>
            <p:ph type="body" idx="1"/>
          </p:nvPr>
        </p:nvSpPr>
        <p:spPr>
          <a:xfrm>
            <a:off x="648931" y="2438400"/>
            <a:ext cx="3505494" cy="3785419"/>
          </a:xfrm>
          <a:prstGeom prst="rect">
            <a:avLst/>
          </a:prstGeom>
          <a:noFill/>
          <a:ln>
            <a:noFill/>
          </a:ln>
        </p:spPr>
        <p:txBody>
          <a:bodyPr spcFirstLastPara="1" wrap="square" lIns="91425" tIns="45700" rIns="91425" bIns="45700" anchor="t" anchorCtr="0">
            <a:normAutofit fontScale="92500" lnSpcReduction="10000"/>
          </a:bodyPr>
          <a:lstStyle/>
          <a:p>
            <a:pPr marL="0" indent="0">
              <a:spcBef>
                <a:spcPts val="0"/>
              </a:spcBef>
              <a:buClr>
                <a:schemeClr val="dk1"/>
              </a:buClr>
              <a:buSzPts val="1600"/>
              <a:buNone/>
            </a:pPr>
            <a:r>
              <a:rPr lang="da-DK" dirty="0"/>
              <a:t>Værkstedshybride lokaler tilbyder elever en fleksibel ramme for læring. Et rum fuld af liv med computere, studiepladser, mødepladser og værkstedsmoduler, som fyldes med praktiske eksperimenter, småsnak og instruktioner. </a:t>
            </a:r>
            <a:endParaRPr lang="en-US" dirty="0"/>
          </a:p>
          <a:p>
            <a:pPr marL="0" lvl="0" indent="0" algn="l" rtl="0">
              <a:lnSpc>
                <a:spcPct val="90000"/>
              </a:lnSpc>
              <a:spcBef>
                <a:spcPts val="0"/>
              </a:spcBef>
              <a:spcAft>
                <a:spcPts val="0"/>
              </a:spcAft>
              <a:buClr>
                <a:schemeClr val="dk1"/>
              </a:buClr>
              <a:buSzPts val="1600"/>
              <a:buNone/>
            </a:pPr>
            <a:endParaRPr dirty="0"/>
          </a:p>
          <a:p>
            <a:pPr marL="228600" lvl="0" indent="-127000" algn="l" rtl="0">
              <a:lnSpc>
                <a:spcPct val="90000"/>
              </a:lnSpc>
              <a:spcBef>
                <a:spcPts val="1000"/>
              </a:spcBef>
              <a:spcAft>
                <a:spcPts val="0"/>
              </a:spcAft>
              <a:buClr>
                <a:schemeClr val="dk1"/>
              </a:buClr>
              <a:buSzPts val="1600"/>
              <a:buNone/>
            </a:pPr>
            <a:endParaRPr sz="1600" dirty="0"/>
          </a:p>
        </p:txBody>
      </p:sp>
      <p:pic>
        <p:nvPicPr>
          <p:cNvPr id="391" name="Google Shape;391;p27" descr="Et billede, der indeholder indkøbsvogn&#10;&#10;Automatisk genereret beskrivelse"/>
          <p:cNvPicPr preferRelativeResize="0">
            <a:picLocks noGrp="1"/>
          </p:cNvPicPr>
          <p:nvPr>
            <p:ph type="body" idx="2"/>
          </p:nvPr>
        </p:nvPicPr>
        <p:blipFill rotWithShape="1">
          <a:blip r:embed="rId3">
            <a:alphaModFix/>
          </a:blip>
          <a:srcRect/>
          <a:stretch/>
        </p:blipFill>
        <p:spPr>
          <a:xfrm>
            <a:off x="5405862" y="1170128"/>
            <a:ext cx="6019331" cy="4514498"/>
          </a:xfrm>
          <a:prstGeom prst="rect">
            <a:avLst/>
          </a:prstGeom>
          <a:noFill/>
          <a:ln>
            <a:noFill/>
          </a:ln>
        </p:spPr>
      </p:pic>
      <p:sp>
        <p:nvSpPr>
          <p:cNvPr id="392" name="Google Shape;39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fld id="{290A7601-D6AB-472A-A47E-78A7307C14DB}" type="datetime1">
              <a:rPr lang="da-DK" smtClean="0"/>
              <a:t>16-01-2026</a:t>
            </a:fld>
            <a:endParaRPr/>
          </a:p>
        </p:txBody>
      </p:sp>
      <p:sp>
        <p:nvSpPr>
          <p:cNvPr id="393" name="Google Shape;393;p27"/>
          <p:cNvSpPr txBox="1">
            <a:spLocks noGrp="1"/>
          </p:cNvSpPr>
          <p:nvPr>
            <p:ph type="ftr" idx="11"/>
          </p:nvPr>
        </p:nvSpPr>
        <p:spPr>
          <a:xfrm>
            <a:off x="5123688" y="6356350"/>
            <a:ext cx="4114800" cy="36512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a:solidFill>
                  <a:srgbClr val="303030"/>
                </a:solidFill>
                <a:latin typeface="Calibri"/>
                <a:ea typeface="Calibri"/>
                <a:cs typeface="Calibri"/>
                <a:sym typeface="Calibri"/>
              </a:rPr>
              <a:t>sunachristensen@gmail.com</a:t>
            </a:r>
            <a:endParaRPr/>
          </a:p>
        </p:txBody>
      </p:sp>
      <p:sp>
        <p:nvSpPr>
          <p:cNvPr id="394" name="Google Shape;394;p27"/>
          <p:cNvSpPr txBox="1"/>
          <p:nvPr/>
        </p:nvSpPr>
        <p:spPr>
          <a:xfrm>
            <a:off x="766807" y="5684626"/>
            <a:ext cx="350549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Calibri"/>
                <a:ea typeface="Calibri"/>
                <a:cs typeface="Calibri"/>
                <a:sym typeface="Calibri"/>
              </a:rPr>
              <a:t>https://docplayer.dk/19263465-Hvordan-kan-skolen-give-naering-til-maaden-vi-er-sammen-paa.html</a:t>
            </a:r>
            <a:endParaRPr/>
          </a:p>
        </p:txBody>
      </p:sp>
      <p:sp>
        <p:nvSpPr>
          <p:cNvPr id="395" name="Google Shape;395;p27"/>
          <p:cNvSpPr txBox="1"/>
          <p:nvPr/>
        </p:nvSpPr>
        <p:spPr>
          <a:xfrm rot="-730001">
            <a:off x="4576802" y="401257"/>
            <a:ext cx="305574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err="1">
                <a:solidFill>
                  <a:srgbClr val="7030A0"/>
                </a:solidFill>
                <a:latin typeface="Calibri"/>
                <a:ea typeface="Calibri"/>
                <a:cs typeface="Calibri"/>
                <a:sym typeface="Calibri"/>
              </a:rPr>
              <a:t>Hvordan</a:t>
            </a:r>
            <a:r>
              <a:rPr lang="en-US" sz="1800" b="1" dirty="0">
                <a:solidFill>
                  <a:srgbClr val="7030A0"/>
                </a:solidFill>
                <a:latin typeface="Calibri"/>
                <a:ea typeface="Calibri"/>
                <a:cs typeface="Calibri"/>
                <a:sym typeface="Calibri"/>
              </a:rPr>
              <a:t> er </a:t>
            </a:r>
            <a:r>
              <a:rPr lang="en-US" sz="1800" b="1" dirty="0" err="1">
                <a:solidFill>
                  <a:srgbClr val="7030A0"/>
                </a:solidFill>
                <a:latin typeface="Calibri"/>
                <a:ea typeface="Calibri"/>
                <a:cs typeface="Calibri"/>
                <a:sym typeface="Calibri"/>
              </a:rPr>
              <a:t>kroppene</a:t>
            </a:r>
            <a:r>
              <a:rPr lang="en-US" sz="1800" b="1" dirty="0">
                <a:solidFill>
                  <a:srgbClr val="7030A0"/>
                </a:solidFill>
                <a:latin typeface="Calibri"/>
                <a:ea typeface="Calibri"/>
                <a:cs typeface="Calibri"/>
                <a:sym typeface="Calibri"/>
              </a:rPr>
              <a:t> </a:t>
            </a:r>
            <a:r>
              <a:rPr lang="en-US" sz="1800" b="1" dirty="0" err="1">
                <a:solidFill>
                  <a:srgbClr val="7030A0"/>
                </a:solidFill>
                <a:latin typeface="Calibri"/>
                <a:ea typeface="Calibri"/>
                <a:cs typeface="Calibri"/>
                <a:sym typeface="Calibri"/>
              </a:rPr>
              <a:t>i</a:t>
            </a:r>
            <a:r>
              <a:rPr lang="en-US" sz="1800" b="1" dirty="0">
                <a:solidFill>
                  <a:srgbClr val="7030A0"/>
                </a:solidFill>
                <a:latin typeface="Calibri"/>
                <a:ea typeface="Calibri"/>
                <a:cs typeface="Calibri"/>
                <a:sym typeface="Calibri"/>
              </a:rPr>
              <a:t> </a:t>
            </a:r>
            <a:r>
              <a:rPr lang="en-US" sz="1800" b="1" dirty="0" err="1">
                <a:solidFill>
                  <a:srgbClr val="7030A0"/>
                </a:solidFill>
                <a:latin typeface="Calibri"/>
                <a:ea typeface="Calibri"/>
                <a:cs typeface="Calibri"/>
                <a:sym typeface="Calibri"/>
              </a:rPr>
              <a:t>rummet</a:t>
            </a:r>
            <a:r>
              <a:rPr lang="en-US" sz="1800" b="1" dirty="0">
                <a:solidFill>
                  <a:srgbClr val="7030A0"/>
                </a:solidFill>
                <a:latin typeface="Calibri"/>
                <a:ea typeface="Calibri"/>
                <a:cs typeface="Calibri"/>
                <a:sym typeface="Calibri"/>
              </a:rPr>
              <a:t>?</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39"/>
          <p:cNvSpPr txBox="1">
            <a:spLocks noGrp="1"/>
          </p:cNvSpPr>
          <p:nvPr>
            <p:ph type="title"/>
          </p:nvPr>
        </p:nvSpPr>
        <p:spPr>
          <a:xfrm>
            <a:off x="630936" y="786384"/>
            <a:ext cx="3419856" cy="16002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3400"/>
              <a:t>Flertydige / hybride rum (Praktiske- teoretiske-sociale)</a:t>
            </a:r>
            <a:br>
              <a:rPr lang="en-US" sz="3400"/>
            </a:br>
            <a:endParaRPr sz="3400"/>
          </a:p>
        </p:txBody>
      </p:sp>
      <p:sp>
        <p:nvSpPr>
          <p:cNvPr id="609" name="Google Shape;609;p39"/>
          <p:cNvSpPr txBox="1">
            <a:spLocks noGrp="1"/>
          </p:cNvSpPr>
          <p:nvPr>
            <p:ph type="body" idx="1"/>
          </p:nvPr>
        </p:nvSpPr>
        <p:spPr>
          <a:xfrm>
            <a:off x="4654295" y="786384"/>
            <a:ext cx="6894576" cy="1600200"/>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000"/>
              <a:buChar char="•"/>
            </a:pPr>
            <a:r>
              <a:rPr lang="en-US" sz="2000"/>
              <a:t>Elever lærer, at der er kort afstand mellem at tænke og gøre</a:t>
            </a:r>
            <a:endParaRPr/>
          </a:p>
          <a:p>
            <a:pPr marL="228600" lvl="0" indent="-228600" algn="l" rtl="0">
              <a:lnSpc>
                <a:spcPct val="90000"/>
              </a:lnSpc>
              <a:spcBef>
                <a:spcPts val="1000"/>
              </a:spcBef>
              <a:spcAft>
                <a:spcPts val="0"/>
              </a:spcAft>
              <a:buClr>
                <a:schemeClr val="dk1"/>
              </a:buClr>
              <a:buSzPts val="2000"/>
              <a:buChar char="•"/>
            </a:pPr>
            <a:r>
              <a:rPr lang="en-US" sz="2000"/>
              <a:t>Flydende overgange mellem fagligt og socialt – værstedspraksis?</a:t>
            </a:r>
            <a:endParaRPr/>
          </a:p>
        </p:txBody>
      </p:sp>
      <p:pic>
        <p:nvPicPr>
          <p:cNvPr id="610" name="Google Shape;610;p39"/>
          <p:cNvPicPr preferRelativeResize="0"/>
          <p:nvPr/>
        </p:nvPicPr>
        <p:blipFill rotWithShape="1">
          <a:blip r:embed="rId3">
            <a:alphaModFix/>
          </a:blip>
          <a:srcRect/>
          <a:stretch/>
        </p:blipFill>
        <p:spPr>
          <a:xfrm>
            <a:off x="554736" y="2569464"/>
            <a:ext cx="5291328" cy="3968496"/>
          </a:xfrm>
          <a:prstGeom prst="rect">
            <a:avLst/>
          </a:prstGeom>
          <a:noFill/>
          <a:ln>
            <a:noFill/>
          </a:ln>
        </p:spPr>
      </p:pic>
      <p:pic>
        <p:nvPicPr>
          <p:cNvPr id="611" name="Google Shape;611;p39"/>
          <p:cNvPicPr preferRelativeResize="0"/>
          <p:nvPr/>
        </p:nvPicPr>
        <p:blipFill rotWithShape="1">
          <a:blip r:embed="rId4">
            <a:alphaModFix/>
          </a:blip>
          <a:srcRect/>
          <a:stretch/>
        </p:blipFill>
        <p:spPr>
          <a:xfrm>
            <a:off x="6342888" y="2569464"/>
            <a:ext cx="5291328" cy="3968496"/>
          </a:xfrm>
          <a:prstGeom prst="rect">
            <a:avLst/>
          </a:prstGeom>
          <a:noFill/>
          <a:ln>
            <a:noFill/>
          </a:ln>
        </p:spPr>
      </p:pic>
      <p:sp>
        <p:nvSpPr>
          <p:cNvPr id="2" name="Date Placeholder 1">
            <a:extLst>
              <a:ext uri="{FF2B5EF4-FFF2-40B4-BE49-F238E27FC236}">
                <a16:creationId xmlns:a16="http://schemas.microsoft.com/office/drawing/2014/main" id="{52FE2BFD-63DC-1C7C-35B3-C8BAB1DE6F9B}"/>
              </a:ext>
            </a:extLst>
          </p:cNvPr>
          <p:cNvSpPr>
            <a:spLocks noGrp="1"/>
          </p:cNvSpPr>
          <p:nvPr>
            <p:ph type="dt" sz="half" idx="10"/>
          </p:nvPr>
        </p:nvSpPr>
        <p:spPr/>
        <p:txBody>
          <a:bodyPr/>
          <a:lstStyle/>
          <a:p>
            <a:fld id="{C32C04C3-C623-4E47-BE66-3D449564E879}" type="datetime1">
              <a:rPr lang="da-DK" smtClean="0"/>
              <a:t>16-01-2026</a:t>
            </a:fld>
            <a:endParaRPr lang="da-DK"/>
          </a:p>
        </p:txBody>
      </p:sp>
      <p:sp>
        <p:nvSpPr>
          <p:cNvPr id="3" name="Footer Placeholder 2">
            <a:extLst>
              <a:ext uri="{FF2B5EF4-FFF2-40B4-BE49-F238E27FC236}">
                <a16:creationId xmlns:a16="http://schemas.microsoft.com/office/drawing/2014/main" id="{7E592B77-D5ED-107D-308D-907A89392935}"/>
              </a:ext>
            </a:extLst>
          </p:cNvPr>
          <p:cNvSpPr>
            <a:spLocks noGrp="1"/>
          </p:cNvSpPr>
          <p:nvPr>
            <p:ph type="ftr" sz="quarter" idx="11"/>
          </p:nvPr>
        </p:nvSpPr>
        <p:spPr/>
        <p:txBody>
          <a:bodyPr/>
          <a:lstStyle/>
          <a:p>
            <a:r>
              <a:rPr lang="da-DK"/>
              <a:t>sunachristensen@gmail.com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37"/>
          <p:cNvSpPr txBox="1">
            <a:spLocks noGrp="1"/>
          </p:cNvSpPr>
          <p:nvPr>
            <p:ph type="title"/>
          </p:nvPr>
        </p:nvSpPr>
        <p:spPr>
          <a:xfrm>
            <a:off x="6501809" y="365125"/>
            <a:ext cx="5220586" cy="206808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alibri"/>
              <a:buNone/>
            </a:pPr>
            <a:r>
              <a:rPr lang="en-US"/>
              <a:t>Improviserede rum</a:t>
            </a:r>
            <a:endParaRPr/>
          </a:p>
        </p:txBody>
      </p:sp>
      <p:pic>
        <p:nvPicPr>
          <p:cNvPr id="589" name="Google Shape;589;p37"/>
          <p:cNvPicPr preferRelativeResize="0"/>
          <p:nvPr/>
        </p:nvPicPr>
        <p:blipFill rotWithShape="1">
          <a:blip r:embed="rId3">
            <a:alphaModFix/>
          </a:blip>
          <a:srcRect b="-4"/>
          <a:stretch/>
        </p:blipFill>
        <p:spPr>
          <a:xfrm>
            <a:off x="2" y="10"/>
            <a:ext cx="2873113" cy="2520143"/>
          </a:xfrm>
          <a:custGeom>
            <a:avLst/>
            <a:gdLst/>
            <a:ahLst/>
            <a:cxnLst/>
            <a:rect l="l" t="t" r="r" b="b"/>
            <a:pathLst>
              <a:path w="2873113" h="2520153" extrusionOk="0">
                <a:moveTo>
                  <a:pt x="0" y="0"/>
                </a:moveTo>
                <a:lnTo>
                  <a:pt x="2863050" y="0"/>
                </a:lnTo>
                <a:lnTo>
                  <a:pt x="2860357" y="23417"/>
                </a:lnTo>
                <a:cubicBezTo>
                  <a:pt x="2854714" y="58297"/>
                  <a:pt x="2848787" y="93209"/>
                  <a:pt x="2846577" y="128562"/>
                </a:cubicBezTo>
                <a:cubicBezTo>
                  <a:pt x="2835325" y="313204"/>
                  <a:pt x="2844701" y="497594"/>
                  <a:pt x="2857292" y="681606"/>
                </a:cubicBezTo>
                <a:cubicBezTo>
                  <a:pt x="2874974" y="930009"/>
                  <a:pt x="2873501" y="1179283"/>
                  <a:pt x="2852872" y="1427485"/>
                </a:cubicBezTo>
                <a:cubicBezTo>
                  <a:pt x="2831655" y="1647555"/>
                  <a:pt x="2835660" y="1869138"/>
                  <a:pt x="2864794" y="2088415"/>
                </a:cubicBezTo>
                <a:cubicBezTo>
                  <a:pt x="2882609" y="2212685"/>
                  <a:pt x="2866535" y="2338091"/>
                  <a:pt x="2864794" y="2462992"/>
                </a:cubicBezTo>
                <a:lnTo>
                  <a:pt x="2863832" y="2503401"/>
                </a:lnTo>
                <a:lnTo>
                  <a:pt x="2759379" y="2506812"/>
                </a:lnTo>
                <a:cubicBezTo>
                  <a:pt x="2718815" y="2505399"/>
                  <a:pt x="2678327" y="2501250"/>
                  <a:pt x="2638141" y="2494371"/>
                </a:cubicBezTo>
                <a:cubicBezTo>
                  <a:pt x="2542898" y="2477013"/>
                  <a:pt x="2447655" y="2484775"/>
                  <a:pt x="2352412" y="2491125"/>
                </a:cubicBezTo>
                <a:cubicBezTo>
                  <a:pt x="2090938" y="2508483"/>
                  <a:pt x="1829464" y="2529652"/>
                  <a:pt x="1567101" y="2515539"/>
                </a:cubicBezTo>
                <a:cubicBezTo>
                  <a:pt x="1511098" y="2512576"/>
                  <a:pt x="1456492" y="2499593"/>
                  <a:pt x="1400871" y="2494229"/>
                </a:cubicBezTo>
                <a:cubicBezTo>
                  <a:pt x="1239211" y="2478564"/>
                  <a:pt x="1078187" y="2496912"/>
                  <a:pt x="916909" y="2504391"/>
                </a:cubicBezTo>
                <a:cubicBezTo>
                  <a:pt x="738423" y="2515144"/>
                  <a:pt x="559493" y="2512971"/>
                  <a:pt x="381262" y="2497899"/>
                </a:cubicBezTo>
                <a:cubicBezTo>
                  <a:pt x="284495" y="2488444"/>
                  <a:pt x="187601" y="2485233"/>
                  <a:pt x="90675" y="2486397"/>
                </a:cubicBezTo>
                <a:lnTo>
                  <a:pt x="0" y="2490996"/>
                </a:lnTo>
                <a:close/>
              </a:path>
            </a:pathLst>
          </a:custGeom>
          <a:noFill/>
          <a:ln>
            <a:noFill/>
          </a:ln>
        </p:spPr>
      </p:pic>
      <p:pic>
        <p:nvPicPr>
          <p:cNvPr id="590" name="Google Shape;590;p37"/>
          <p:cNvPicPr preferRelativeResize="0"/>
          <p:nvPr/>
        </p:nvPicPr>
        <p:blipFill rotWithShape="1">
          <a:blip r:embed="rId4">
            <a:alphaModFix/>
          </a:blip>
          <a:srcRect r="-4" b="-4"/>
          <a:stretch/>
        </p:blipFill>
        <p:spPr>
          <a:xfrm>
            <a:off x="3060436" y="10"/>
            <a:ext cx="2843573" cy="2524624"/>
          </a:xfrm>
          <a:custGeom>
            <a:avLst/>
            <a:gdLst/>
            <a:ahLst/>
            <a:cxnLst/>
            <a:rect l="l" t="t" r="r" b="b"/>
            <a:pathLst>
              <a:path w="2843573" h="2524634" extrusionOk="0">
                <a:moveTo>
                  <a:pt x="26682" y="0"/>
                </a:moveTo>
                <a:lnTo>
                  <a:pt x="2822452" y="0"/>
                </a:lnTo>
                <a:lnTo>
                  <a:pt x="2820993" y="10824"/>
                </a:lnTo>
                <a:cubicBezTo>
                  <a:pt x="2808235" y="122326"/>
                  <a:pt x="2818697" y="233190"/>
                  <a:pt x="2829285" y="343799"/>
                </a:cubicBezTo>
                <a:cubicBezTo>
                  <a:pt x="2840997" y="479092"/>
                  <a:pt x="2837348" y="615270"/>
                  <a:pt x="2818441" y="749749"/>
                </a:cubicBezTo>
                <a:cubicBezTo>
                  <a:pt x="2807788" y="840800"/>
                  <a:pt x="2808044" y="932796"/>
                  <a:pt x="2819207" y="1023783"/>
                </a:cubicBezTo>
                <a:cubicBezTo>
                  <a:pt x="2837578" y="1193205"/>
                  <a:pt x="2863349" y="1363775"/>
                  <a:pt x="2819207" y="1534090"/>
                </a:cubicBezTo>
                <a:cubicBezTo>
                  <a:pt x="2800453" y="1606554"/>
                  <a:pt x="2806449" y="1682589"/>
                  <a:pt x="2816911" y="1756456"/>
                </a:cubicBezTo>
                <a:cubicBezTo>
                  <a:pt x="2833853" y="1883025"/>
                  <a:pt x="2834796" y="2011227"/>
                  <a:pt x="2819717" y="2138038"/>
                </a:cubicBezTo>
                <a:cubicBezTo>
                  <a:pt x="2811335" y="2205118"/>
                  <a:pt x="2811679" y="2273002"/>
                  <a:pt x="2820738" y="2339992"/>
                </a:cubicBezTo>
                <a:cubicBezTo>
                  <a:pt x="2827117" y="2381582"/>
                  <a:pt x="2826415" y="2423364"/>
                  <a:pt x="2825315" y="2465177"/>
                </a:cubicBezTo>
                <a:lnTo>
                  <a:pt x="2825058" y="2479654"/>
                </a:lnTo>
                <a:lnTo>
                  <a:pt x="2679762" y="2483128"/>
                </a:lnTo>
                <a:cubicBezTo>
                  <a:pt x="2618897" y="2485860"/>
                  <a:pt x="2558084" y="2490067"/>
                  <a:pt x="2497351" y="2496347"/>
                </a:cubicBezTo>
                <a:cubicBezTo>
                  <a:pt x="2332771" y="2513422"/>
                  <a:pt x="2168953" y="2506649"/>
                  <a:pt x="2004501" y="2503544"/>
                </a:cubicBezTo>
                <a:cubicBezTo>
                  <a:pt x="1819728" y="2500017"/>
                  <a:pt x="1634831" y="2501710"/>
                  <a:pt x="1450058" y="2501710"/>
                </a:cubicBezTo>
                <a:cubicBezTo>
                  <a:pt x="1369673" y="2501992"/>
                  <a:pt x="1289796" y="2497193"/>
                  <a:pt x="1209792" y="2489009"/>
                </a:cubicBezTo>
                <a:cubicBezTo>
                  <a:pt x="1093723" y="2477295"/>
                  <a:pt x="978288" y="2491407"/>
                  <a:pt x="863997" y="2510177"/>
                </a:cubicBezTo>
                <a:cubicBezTo>
                  <a:pt x="784361" y="2521298"/>
                  <a:pt x="704102" y="2526010"/>
                  <a:pt x="623857" y="2524289"/>
                </a:cubicBezTo>
                <a:cubicBezTo>
                  <a:pt x="427783" y="2524430"/>
                  <a:pt x="232091" y="2514693"/>
                  <a:pt x="36524" y="2497052"/>
                </a:cubicBezTo>
                <a:lnTo>
                  <a:pt x="13350" y="2496674"/>
                </a:lnTo>
                <a:lnTo>
                  <a:pt x="17533" y="2292198"/>
                </a:lnTo>
                <a:cubicBezTo>
                  <a:pt x="19808" y="2209062"/>
                  <a:pt x="21290" y="2125926"/>
                  <a:pt x="17874" y="2042789"/>
                </a:cubicBezTo>
                <a:cubicBezTo>
                  <a:pt x="8899" y="1823109"/>
                  <a:pt x="-1415" y="1603430"/>
                  <a:pt x="13052" y="1383876"/>
                </a:cubicBezTo>
                <a:cubicBezTo>
                  <a:pt x="22963" y="1233390"/>
                  <a:pt x="35957" y="1082147"/>
                  <a:pt x="31938" y="930905"/>
                </a:cubicBezTo>
                <a:cubicBezTo>
                  <a:pt x="27652" y="775629"/>
                  <a:pt x="13587" y="620983"/>
                  <a:pt x="3274" y="466086"/>
                </a:cubicBezTo>
                <a:cubicBezTo>
                  <a:pt x="-4187" y="352451"/>
                  <a:pt x="1117" y="238378"/>
                  <a:pt x="19079" y="125790"/>
                </a:cubicBezTo>
                <a:cubicBezTo>
                  <a:pt x="25442" y="85647"/>
                  <a:pt x="27250" y="45378"/>
                  <a:pt x="26899" y="5094"/>
                </a:cubicBezTo>
                <a:close/>
              </a:path>
            </a:pathLst>
          </a:custGeom>
          <a:noFill/>
          <a:ln>
            <a:noFill/>
          </a:ln>
        </p:spPr>
      </p:pic>
      <p:pic>
        <p:nvPicPr>
          <p:cNvPr id="591" name="Google Shape;591;p37"/>
          <p:cNvPicPr preferRelativeResize="0"/>
          <p:nvPr/>
        </p:nvPicPr>
        <p:blipFill rotWithShape="1">
          <a:blip r:embed="rId5">
            <a:alphaModFix/>
          </a:blip>
          <a:srcRect/>
          <a:stretch/>
        </p:blipFill>
        <p:spPr>
          <a:xfrm>
            <a:off x="1" y="2716076"/>
            <a:ext cx="5909625" cy="4141924"/>
          </a:xfrm>
          <a:custGeom>
            <a:avLst/>
            <a:gdLst/>
            <a:ahLst/>
            <a:cxnLst/>
            <a:rect l="l" t="t" r="r" b="b"/>
            <a:pathLst>
              <a:path w="5909625" h="4141924" extrusionOk="0">
                <a:moveTo>
                  <a:pt x="1823444" y="1329"/>
                </a:moveTo>
                <a:cubicBezTo>
                  <a:pt x="1893960" y="3895"/>
                  <a:pt x="1964367" y="10183"/>
                  <a:pt x="2034428" y="20181"/>
                </a:cubicBezTo>
                <a:cubicBezTo>
                  <a:pt x="2139449" y="36834"/>
                  <a:pt x="2245360" y="26532"/>
                  <a:pt x="2350889" y="19476"/>
                </a:cubicBezTo>
                <a:cubicBezTo>
                  <a:pt x="2478642" y="10867"/>
                  <a:pt x="2606268" y="6210"/>
                  <a:pt x="2734275" y="20323"/>
                </a:cubicBezTo>
                <a:cubicBezTo>
                  <a:pt x="2825326" y="30483"/>
                  <a:pt x="2916886" y="21029"/>
                  <a:pt x="3008193" y="15383"/>
                </a:cubicBezTo>
                <a:cubicBezTo>
                  <a:pt x="3103486" y="8045"/>
                  <a:pt x="3199137" y="8045"/>
                  <a:pt x="3294430" y="15383"/>
                </a:cubicBezTo>
                <a:cubicBezTo>
                  <a:pt x="3381546" y="22750"/>
                  <a:pt x="3469080" y="21000"/>
                  <a:pt x="3555904" y="10161"/>
                </a:cubicBezTo>
                <a:cubicBezTo>
                  <a:pt x="3657497" y="-1693"/>
                  <a:pt x="3759089" y="7480"/>
                  <a:pt x="3860682" y="16089"/>
                </a:cubicBezTo>
                <a:cubicBezTo>
                  <a:pt x="4039485" y="31472"/>
                  <a:pt x="4218161" y="24557"/>
                  <a:pt x="4396583" y="13266"/>
                </a:cubicBezTo>
                <a:cubicBezTo>
                  <a:pt x="4519422" y="6041"/>
                  <a:pt x="4642589" y="10007"/>
                  <a:pt x="4764856" y="25121"/>
                </a:cubicBezTo>
                <a:cubicBezTo>
                  <a:pt x="4813493" y="30483"/>
                  <a:pt x="4862258" y="29496"/>
                  <a:pt x="4911023" y="30483"/>
                </a:cubicBezTo>
                <a:cubicBezTo>
                  <a:pt x="4915721" y="30625"/>
                  <a:pt x="4920801" y="29108"/>
                  <a:pt x="4925690" y="28984"/>
                </a:cubicBezTo>
                <a:lnTo>
                  <a:pt x="4927821" y="30065"/>
                </a:lnTo>
                <a:lnTo>
                  <a:pt x="4960258" y="27641"/>
                </a:lnTo>
                <a:lnTo>
                  <a:pt x="4964870" y="27986"/>
                </a:lnTo>
                <a:lnTo>
                  <a:pt x="4964882" y="27978"/>
                </a:lnTo>
                <a:cubicBezTo>
                  <a:pt x="4969755" y="27908"/>
                  <a:pt x="4974899" y="29284"/>
                  <a:pt x="4979471" y="28790"/>
                </a:cubicBezTo>
                <a:cubicBezTo>
                  <a:pt x="5154578" y="12123"/>
                  <a:pt x="5330536" y="9611"/>
                  <a:pt x="5505974" y="21310"/>
                </a:cubicBezTo>
                <a:cubicBezTo>
                  <a:pt x="5586740" y="25614"/>
                  <a:pt x="5667442" y="25544"/>
                  <a:pt x="5748129" y="23092"/>
                </a:cubicBezTo>
                <a:lnTo>
                  <a:pt x="5892006" y="15658"/>
                </a:lnTo>
                <a:lnTo>
                  <a:pt x="5894187" y="91357"/>
                </a:lnTo>
                <a:cubicBezTo>
                  <a:pt x="5891252" y="119679"/>
                  <a:pt x="5887042" y="148001"/>
                  <a:pt x="5881429" y="176068"/>
                </a:cubicBezTo>
                <a:cubicBezTo>
                  <a:pt x="5868671" y="240494"/>
                  <a:pt x="5878112" y="303645"/>
                  <a:pt x="5888063" y="367433"/>
                </a:cubicBezTo>
                <a:cubicBezTo>
                  <a:pt x="5896291" y="414790"/>
                  <a:pt x="5896291" y="463218"/>
                  <a:pt x="5888063" y="510574"/>
                </a:cubicBezTo>
                <a:cubicBezTo>
                  <a:pt x="5868926" y="612636"/>
                  <a:pt x="5879515" y="714697"/>
                  <a:pt x="5889083" y="815610"/>
                </a:cubicBezTo>
                <a:cubicBezTo>
                  <a:pt x="5901841" y="951224"/>
                  <a:pt x="5908220" y="1085690"/>
                  <a:pt x="5876326" y="1220284"/>
                </a:cubicBezTo>
                <a:cubicBezTo>
                  <a:pt x="5856296" y="1304994"/>
                  <a:pt x="5872754" y="1390981"/>
                  <a:pt x="5883342" y="1475437"/>
                </a:cubicBezTo>
                <a:cubicBezTo>
                  <a:pt x="5891354" y="1538243"/>
                  <a:pt x="5892298" y="1601751"/>
                  <a:pt x="5886149" y="1664761"/>
                </a:cubicBezTo>
                <a:cubicBezTo>
                  <a:pt x="5876836" y="1760329"/>
                  <a:pt x="5880140" y="1856713"/>
                  <a:pt x="5895972" y="1951426"/>
                </a:cubicBezTo>
                <a:cubicBezTo>
                  <a:pt x="5905362" y="2004791"/>
                  <a:pt x="5901727" y="2059623"/>
                  <a:pt x="5885384" y="2111279"/>
                </a:cubicBezTo>
                <a:cubicBezTo>
                  <a:pt x="5861527" y="2185401"/>
                  <a:pt x="5875943" y="2261054"/>
                  <a:pt x="5885384" y="2335942"/>
                </a:cubicBezTo>
                <a:cubicBezTo>
                  <a:pt x="5899545" y="2453440"/>
                  <a:pt x="5916513" y="2570683"/>
                  <a:pt x="5906434" y="2689584"/>
                </a:cubicBezTo>
                <a:cubicBezTo>
                  <a:pt x="5904839" y="2722155"/>
                  <a:pt x="5900310" y="2754521"/>
                  <a:pt x="5892910" y="2786288"/>
                </a:cubicBezTo>
                <a:cubicBezTo>
                  <a:pt x="5859473" y="2908978"/>
                  <a:pt x="5857980" y="3038188"/>
                  <a:pt x="5888573" y="3161618"/>
                </a:cubicBezTo>
                <a:cubicBezTo>
                  <a:pt x="5920978" y="3294426"/>
                  <a:pt x="5914089" y="3426468"/>
                  <a:pt x="5880791" y="3558127"/>
                </a:cubicBezTo>
                <a:cubicBezTo>
                  <a:pt x="5844074" y="3697862"/>
                  <a:pt x="5840847" y="3844294"/>
                  <a:pt x="5871350" y="3985509"/>
                </a:cubicBezTo>
                <a:lnTo>
                  <a:pt x="5884107" y="4141924"/>
                </a:lnTo>
                <a:lnTo>
                  <a:pt x="0" y="4141924"/>
                </a:lnTo>
                <a:lnTo>
                  <a:pt x="0" y="18996"/>
                </a:lnTo>
                <a:lnTo>
                  <a:pt x="114789" y="16636"/>
                </a:lnTo>
                <a:cubicBezTo>
                  <a:pt x="229350" y="12949"/>
                  <a:pt x="343737" y="7904"/>
                  <a:pt x="457838" y="9315"/>
                </a:cubicBezTo>
                <a:cubicBezTo>
                  <a:pt x="553081" y="10444"/>
                  <a:pt x="648070" y="31612"/>
                  <a:pt x="743567" y="27661"/>
                </a:cubicBezTo>
                <a:cubicBezTo>
                  <a:pt x="1032979" y="16089"/>
                  <a:pt x="1322518" y="19899"/>
                  <a:pt x="1611803" y="4799"/>
                </a:cubicBezTo>
                <a:cubicBezTo>
                  <a:pt x="1682301" y="-85"/>
                  <a:pt x="1752927" y="-1238"/>
                  <a:pt x="1823444" y="1329"/>
                </a:cubicBezTo>
                <a:close/>
              </a:path>
            </a:pathLst>
          </a:custGeom>
          <a:noFill/>
          <a:ln>
            <a:noFill/>
          </a:ln>
        </p:spPr>
      </p:pic>
      <p:sp>
        <p:nvSpPr>
          <p:cNvPr id="592" name="Google Shape;592;p37"/>
          <p:cNvSpPr txBox="1">
            <a:spLocks noGrp="1"/>
          </p:cNvSpPr>
          <p:nvPr>
            <p:ph type="body" idx="1"/>
          </p:nvPr>
        </p:nvSpPr>
        <p:spPr>
          <a:xfrm>
            <a:off x="6501809" y="2846851"/>
            <a:ext cx="5220586" cy="333011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Steder til </a:t>
            </a:r>
            <a:r>
              <a:rPr lang="en-US">
                <a:solidFill>
                  <a:srgbClr val="7030A0"/>
                </a:solidFill>
              </a:rPr>
              <a:t>fællesskab</a:t>
            </a:r>
            <a:endParaRPr/>
          </a:p>
          <a:p>
            <a:pPr marL="228600" lvl="0" indent="-228600" algn="l" rtl="0">
              <a:lnSpc>
                <a:spcPct val="90000"/>
              </a:lnSpc>
              <a:spcBef>
                <a:spcPts val="1000"/>
              </a:spcBef>
              <a:spcAft>
                <a:spcPts val="0"/>
              </a:spcAft>
              <a:buClr>
                <a:schemeClr val="dk1"/>
              </a:buClr>
              <a:buSzPts val="2800"/>
              <a:buChar char="•"/>
            </a:pPr>
            <a:r>
              <a:rPr lang="en-US"/>
              <a:t>Steder til </a:t>
            </a:r>
            <a:r>
              <a:rPr lang="en-US">
                <a:solidFill>
                  <a:srgbClr val="7030A0"/>
                </a:solidFill>
              </a:rPr>
              <a:t>ro</a:t>
            </a:r>
            <a:r>
              <a:rPr lang="en-US"/>
              <a:t> og til at være sig selv</a:t>
            </a:r>
            <a:endParaRPr/>
          </a:p>
          <a:p>
            <a:pPr marL="228600" lvl="0" indent="-228600" algn="l" rtl="0">
              <a:lnSpc>
                <a:spcPct val="90000"/>
              </a:lnSpc>
              <a:spcBef>
                <a:spcPts val="1000"/>
              </a:spcBef>
              <a:spcAft>
                <a:spcPts val="0"/>
              </a:spcAft>
              <a:buClr>
                <a:schemeClr val="dk1"/>
              </a:buClr>
              <a:buSzPts val="2800"/>
              <a:buChar char="•"/>
            </a:pPr>
            <a:r>
              <a:rPr lang="en-US"/>
              <a:t>Steder til </a:t>
            </a:r>
            <a:r>
              <a:rPr lang="en-US">
                <a:solidFill>
                  <a:srgbClr val="7030A0"/>
                </a:solidFill>
              </a:rPr>
              <a:t>projekter </a:t>
            </a:r>
            <a:endParaRPr/>
          </a:p>
          <a:p>
            <a:pPr marL="228600" lvl="0" indent="-50800" algn="l" rtl="0">
              <a:lnSpc>
                <a:spcPct val="90000"/>
              </a:lnSpc>
              <a:spcBef>
                <a:spcPts val="1000"/>
              </a:spcBef>
              <a:spcAft>
                <a:spcPts val="0"/>
              </a:spcAft>
              <a:buClr>
                <a:schemeClr val="dk1"/>
              </a:buClr>
              <a:buSzPts val="2800"/>
              <a:buNone/>
            </a:pPr>
            <a:endParaRPr/>
          </a:p>
        </p:txBody>
      </p:sp>
      <p:sp>
        <p:nvSpPr>
          <p:cNvPr id="2" name="Date Placeholder 1">
            <a:extLst>
              <a:ext uri="{FF2B5EF4-FFF2-40B4-BE49-F238E27FC236}">
                <a16:creationId xmlns:a16="http://schemas.microsoft.com/office/drawing/2014/main" id="{FFB8EDAA-4434-0028-D06F-C84794D6A07D}"/>
              </a:ext>
            </a:extLst>
          </p:cNvPr>
          <p:cNvSpPr>
            <a:spLocks noGrp="1"/>
          </p:cNvSpPr>
          <p:nvPr>
            <p:ph type="dt" sz="half" idx="10"/>
          </p:nvPr>
        </p:nvSpPr>
        <p:spPr/>
        <p:txBody>
          <a:bodyPr/>
          <a:lstStyle/>
          <a:p>
            <a:fld id="{40493665-8558-4B0A-BD22-A3B94878B42E}" type="datetime1">
              <a:rPr lang="da-DK" smtClean="0"/>
              <a:t>16-01-2026</a:t>
            </a:fld>
            <a:endParaRPr lang="da-DK"/>
          </a:p>
        </p:txBody>
      </p:sp>
      <p:sp>
        <p:nvSpPr>
          <p:cNvPr id="3" name="Footer Placeholder 2">
            <a:extLst>
              <a:ext uri="{FF2B5EF4-FFF2-40B4-BE49-F238E27FC236}">
                <a16:creationId xmlns:a16="http://schemas.microsoft.com/office/drawing/2014/main" id="{49FF60B9-EC1B-623A-CE39-1EAEDFC96A66}"/>
              </a:ext>
            </a:extLst>
          </p:cNvPr>
          <p:cNvSpPr>
            <a:spLocks noGrp="1"/>
          </p:cNvSpPr>
          <p:nvPr>
            <p:ph type="ftr" sz="quarter" idx="11"/>
          </p:nvPr>
        </p:nvSpPr>
        <p:spPr/>
        <p:txBody>
          <a:bodyPr/>
          <a:lstStyle/>
          <a:p>
            <a:r>
              <a:rPr lang="da-DK"/>
              <a:t>sunachristensen@gmail.com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24"/>
          <p:cNvSpPr/>
          <p:nvPr/>
        </p:nvSpPr>
        <p:spPr>
          <a:xfrm>
            <a:off x="3049"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4" name="Google Shape;364;p24" descr="Et billede, der indeholder træ, udendørs, himmel, vej&#10;&#10;Automatisk genereret beskrivelse"/>
          <p:cNvPicPr preferRelativeResize="0"/>
          <p:nvPr/>
        </p:nvPicPr>
        <p:blipFill rotWithShape="1">
          <a:blip r:embed="rId3">
            <a:alphaModFix/>
          </a:blip>
          <a:srcRect b="5435"/>
          <a:stretch/>
        </p:blipFill>
        <p:spPr>
          <a:xfrm>
            <a:off x="2522356" y="10"/>
            <a:ext cx="9669642" cy="6857990"/>
          </a:xfrm>
          <a:prstGeom prst="rect">
            <a:avLst/>
          </a:prstGeom>
          <a:noFill/>
          <a:ln>
            <a:noFill/>
          </a:ln>
        </p:spPr>
      </p:pic>
      <p:sp>
        <p:nvSpPr>
          <p:cNvPr id="365" name="Google Shape;365;p24"/>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6" name="Google Shape;366;p24"/>
          <p:cNvSpPr txBox="1">
            <a:spLocks noGrp="1"/>
          </p:cNvSpPr>
          <p:nvPr>
            <p:ph type="title"/>
          </p:nvPr>
        </p:nvSpPr>
        <p:spPr>
          <a:xfrm>
            <a:off x="838200" y="365125"/>
            <a:ext cx="3822189" cy="97051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500"/>
              <a:buFont typeface="Calibri"/>
              <a:buNone/>
            </a:pPr>
            <a:r>
              <a:rPr lang="en-US" sz="2500" b="1" dirty="0"/>
              <a:t>(</a:t>
            </a:r>
            <a:r>
              <a:rPr lang="en-US" sz="2500" b="1" dirty="0" err="1"/>
              <a:t>hænge</a:t>
            </a:r>
            <a:r>
              <a:rPr lang="en-US" sz="2500" b="1" dirty="0"/>
              <a:t>) </a:t>
            </a:r>
            <a:r>
              <a:rPr lang="en-US" sz="2500" b="1" dirty="0" err="1"/>
              <a:t>ud</a:t>
            </a:r>
            <a:r>
              <a:rPr lang="en-US" sz="2500" b="1" dirty="0"/>
              <a:t> liv:  </a:t>
            </a:r>
            <a:br>
              <a:rPr lang="en-US" sz="2500" dirty="0"/>
            </a:br>
            <a:endParaRPr sz="2500" dirty="0"/>
          </a:p>
        </p:txBody>
      </p:sp>
      <p:sp>
        <p:nvSpPr>
          <p:cNvPr id="367" name="Google Shape;367;p24"/>
          <p:cNvSpPr txBox="1">
            <a:spLocks noGrp="1"/>
          </p:cNvSpPr>
          <p:nvPr>
            <p:ph type="body" idx="1"/>
          </p:nvPr>
        </p:nvSpPr>
        <p:spPr>
          <a:xfrm>
            <a:off x="838200" y="1181528"/>
            <a:ext cx="3822189" cy="4995435"/>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1400"/>
              <a:buChar char="•"/>
            </a:pPr>
            <a:r>
              <a:rPr lang="en-US" sz="2000" dirty="0" err="1"/>
              <a:t>Hvis</a:t>
            </a:r>
            <a:r>
              <a:rPr lang="en-US" sz="2000" dirty="0"/>
              <a:t> </a:t>
            </a:r>
            <a:r>
              <a:rPr lang="en-US" sz="2000" dirty="0" err="1"/>
              <a:t>ikke</a:t>
            </a:r>
            <a:r>
              <a:rPr lang="en-US" sz="2000" dirty="0"/>
              <a:t> det var for det her, </a:t>
            </a:r>
            <a:r>
              <a:rPr lang="en-US" sz="2000" dirty="0" err="1"/>
              <a:t>så</a:t>
            </a:r>
            <a:r>
              <a:rPr lang="en-US" sz="2000" dirty="0"/>
              <a:t> var </a:t>
            </a:r>
            <a:r>
              <a:rPr lang="en-US" sz="2000" dirty="0" err="1"/>
              <a:t>jeg</a:t>
            </a:r>
            <a:r>
              <a:rPr lang="en-US" sz="2000" dirty="0"/>
              <a:t> her </a:t>
            </a:r>
            <a:r>
              <a:rPr lang="en-US" sz="2000" dirty="0" err="1"/>
              <a:t>ikke</a:t>
            </a:r>
            <a:r>
              <a:rPr lang="en-US" sz="2000" dirty="0"/>
              <a:t> (DJH, om </a:t>
            </a:r>
            <a:r>
              <a:rPr lang="en-US" sz="2000" dirty="0" err="1"/>
              <a:t>cafeen</a:t>
            </a:r>
            <a:r>
              <a:rPr lang="en-US" sz="2000" dirty="0"/>
              <a:t> </a:t>
            </a:r>
            <a:r>
              <a:rPr lang="en-US" sz="2000" dirty="0" err="1"/>
              <a:t>og</a:t>
            </a:r>
            <a:r>
              <a:rPr lang="en-US" sz="2000" dirty="0"/>
              <a:t> </a:t>
            </a:r>
            <a:r>
              <a:rPr lang="en-US" sz="2000" dirty="0" err="1"/>
              <a:t>mulighed</a:t>
            </a:r>
            <a:r>
              <a:rPr lang="en-US" sz="2000" dirty="0"/>
              <a:t> for at </a:t>
            </a:r>
            <a:r>
              <a:rPr lang="en-US" sz="2000" dirty="0" err="1"/>
              <a:t>spille</a:t>
            </a:r>
            <a:r>
              <a:rPr lang="en-US" sz="2000" dirty="0"/>
              <a:t> billiard)</a:t>
            </a:r>
            <a:endParaRPr sz="2000" dirty="0"/>
          </a:p>
          <a:p>
            <a:pPr marL="228600" lvl="0" indent="-228600" algn="l" rtl="0">
              <a:lnSpc>
                <a:spcPct val="90000"/>
              </a:lnSpc>
              <a:spcBef>
                <a:spcPts val="1000"/>
              </a:spcBef>
              <a:spcAft>
                <a:spcPts val="0"/>
              </a:spcAft>
              <a:buClr>
                <a:srgbClr val="7030A0"/>
              </a:buClr>
              <a:buSzPts val="1400"/>
              <a:buChar char="•"/>
            </a:pPr>
            <a:r>
              <a:rPr lang="en-US" sz="2000" dirty="0">
                <a:solidFill>
                  <a:srgbClr val="7030A0"/>
                </a:solidFill>
              </a:rPr>
              <a:t>I </a:t>
            </a:r>
            <a:r>
              <a:rPr lang="en-US" sz="2000" dirty="0" err="1">
                <a:solidFill>
                  <a:srgbClr val="7030A0"/>
                </a:solidFill>
              </a:rPr>
              <a:t>sommers</a:t>
            </a:r>
            <a:r>
              <a:rPr lang="en-US" sz="2000" dirty="0">
                <a:solidFill>
                  <a:srgbClr val="7030A0"/>
                </a:solidFill>
              </a:rPr>
              <a:t> sad vi </a:t>
            </a:r>
            <a:r>
              <a:rPr lang="en-US" sz="2000" dirty="0" err="1">
                <a:solidFill>
                  <a:srgbClr val="7030A0"/>
                </a:solidFill>
              </a:rPr>
              <a:t>dernede</a:t>
            </a:r>
            <a:r>
              <a:rPr lang="en-US" sz="2000" dirty="0">
                <a:solidFill>
                  <a:srgbClr val="7030A0"/>
                </a:solidFill>
              </a:rPr>
              <a:t> (</a:t>
            </a:r>
            <a:r>
              <a:rPr lang="en-US" sz="2000" dirty="0" err="1">
                <a:solidFill>
                  <a:srgbClr val="7030A0"/>
                </a:solidFill>
              </a:rPr>
              <a:t>på</a:t>
            </a:r>
            <a:r>
              <a:rPr lang="en-US" sz="2000" dirty="0">
                <a:solidFill>
                  <a:srgbClr val="7030A0"/>
                </a:solidFill>
              </a:rPr>
              <a:t> P-</a:t>
            </a:r>
            <a:r>
              <a:rPr lang="en-US" sz="2000" dirty="0" err="1">
                <a:solidFill>
                  <a:srgbClr val="7030A0"/>
                </a:solidFill>
              </a:rPr>
              <a:t>pladsen</a:t>
            </a:r>
            <a:r>
              <a:rPr lang="en-US" sz="2000" dirty="0">
                <a:solidFill>
                  <a:srgbClr val="7030A0"/>
                </a:solidFill>
              </a:rPr>
              <a:t>) </a:t>
            </a:r>
            <a:r>
              <a:rPr lang="en-US" sz="2000" dirty="0" err="1">
                <a:solidFill>
                  <a:srgbClr val="7030A0"/>
                </a:solidFill>
              </a:rPr>
              <a:t>og</a:t>
            </a:r>
            <a:r>
              <a:rPr lang="en-US" sz="2000" dirty="0">
                <a:solidFill>
                  <a:srgbClr val="7030A0"/>
                </a:solidFill>
              </a:rPr>
              <a:t> </a:t>
            </a:r>
            <a:r>
              <a:rPr lang="en-US" sz="2000" dirty="0" err="1">
                <a:solidFill>
                  <a:srgbClr val="7030A0"/>
                </a:solidFill>
              </a:rPr>
              <a:t>drak</a:t>
            </a:r>
            <a:r>
              <a:rPr lang="en-US" sz="2000" dirty="0">
                <a:solidFill>
                  <a:srgbClr val="7030A0"/>
                </a:solidFill>
              </a:rPr>
              <a:t> </a:t>
            </a:r>
            <a:r>
              <a:rPr lang="en-US" sz="2000" dirty="0" err="1">
                <a:solidFill>
                  <a:srgbClr val="7030A0"/>
                </a:solidFill>
              </a:rPr>
              <a:t>en</a:t>
            </a:r>
            <a:r>
              <a:rPr lang="en-US" sz="2000" dirty="0">
                <a:solidFill>
                  <a:srgbClr val="7030A0"/>
                </a:solidFill>
              </a:rPr>
              <a:t> </a:t>
            </a:r>
            <a:r>
              <a:rPr lang="en-US" sz="2000" dirty="0" err="1">
                <a:solidFill>
                  <a:srgbClr val="7030A0"/>
                </a:solidFill>
              </a:rPr>
              <a:t>øl</a:t>
            </a:r>
            <a:r>
              <a:rPr lang="en-US" sz="2000" dirty="0">
                <a:solidFill>
                  <a:srgbClr val="7030A0"/>
                </a:solidFill>
              </a:rPr>
              <a:t> </a:t>
            </a:r>
            <a:r>
              <a:rPr lang="en-US" sz="2000" dirty="0" err="1">
                <a:solidFill>
                  <a:srgbClr val="7030A0"/>
                </a:solidFill>
              </a:rPr>
              <a:t>og</a:t>
            </a:r>
            <a:r>
              <a:rPr lang="en-US" sz="2000" dirty="0">
                <a:solidFill>
                  <a:srgbClr val="7030A0"/>
                </a:solidFill>
              </a:rPr>
              <a:t> </a:t>
            </a:r>
            <a:r>
              <a:rPr lang="en-US" sz="2000" dirty="0" err="1">
                <a:solidFill>
                  <a:srgbClr val="7030A0"/>
                </a:solidFill>
              </a:rPr>
              <a:t>ventede</a:t>
            </a:r>
            <a:r>
              <a:rPr lang="en-US" sz="2000" dirty="0">
                <a:solidFill>
                  <a:srgbClr val="7030A0"/>
                </a:solidFill>
              </a:rPr>
              <a:t> 45 </a:t>
            </a:r>
            <a:r>
              <a:rPr lang="en-US" sz="2000" dirty="0" err="1">
                <a:solidFill>
                  <a:srgbClr val="7030A0"/>
                </a:solidFill>
              </a:rPr>
              <a:t>minutter</a:t>
            </a:r>
            <a:r>
              <a:rPr lang="en-US" sz="2000" dirty="0">
                <a:solidFill>
                  <a:srgbClr val="7030A0"/>
                </a:solidFill>
              </a:rPr>
              <a:t> </a:t>
            </a:r>
            <a:r>
              <a:rPr lang="en-US" sz="2000" dirty="0" err="1">
                <a:solidFill>
                  <a:srgbClr val="7030A0"/>
                </a:solidFill>
              </a:rPr>
              <a:t>på</a:t>
            </a:r>
            <a:r>
              <a:rPr lang="en-US" sz="2000" dirty="0">
                <a:solidFill>
                  <a:srgbClr val="7030A0"/>
                </a:solidFill>
              </a:rPr>
              <a:t> at der </a:t>
            </a:r>
            <a:r>
              <a:rPr lang="en-US" sz="2000" dirty="0" err="1">
                <a:solidFill>
                  <a:srgbClr val="7030A0"/>
                </a:solidFill>
              </a:rPr>
              <a:t>blev</a:t>
            </a:r>
            <a:r>
              <a:rPr lang="en-US" sz="2000" dirty="0">
                <a:solidFill>
                  <a:srgbClr val="7030A0"/>
                </a:solidFill>
              </a:rPr>
              <a:t> </a:t>
            </a:r>
            <a:r>
              <a:rPr lang="en-US" sz="2000" dirty="0" err="1">
                <a:solidFill>
                  <a:srgbClr val="7030A0"/>
                </a:solidFill>
              </a:rPr>
              <a:t>mindre</a:t>
            </a:r>
            <a:r>
              <a:rPr lang="en-US" sz="2000" dirty="0">
                <a:solidFill>
                  <a:srgbClr val="7030A0"/>
                </a:solidFill>
              </a:rPr>
              <a:t> </a:t>
            </a:r>
            <a:r>
              <a:rPr lang="en-US" sz="2000" dirty="0" err="1">
                <a:solidFill>
                  <a:srgbClr val="7030A0"/>
                </a:solidFill>
              </a:rPr>
              <a:t>kø</a:t>
            </a:r>
            <a:r>
              <a:rPr lang="en-US" sz="2000" dirty="0">
                <a:solidFill>
                  <a:srgbClr val="7030A0"/>
                </a:solidFill>
              </a:rPr>
              <a:t> </a:t>
            </a:r>
            <a:r>
              <a:rPr lang="en-US" sz="2000" dirty="0" err="1">
                <a:solidFill>
                  <a:srgbClr val="7030A0"/>
                </a:solidFill>
              </a:rPr>
              <a:t>ud</a:t>
            </a:r>
            <a:r>
              <a:rPr lang="en-US" sz="2000" dirty="0">
                <a:solidFill>
                  <a:srgbClr val="7030A0"/>
                </a:solidFill>
              </a:rPr>
              <a:t> </a:t>
            </a:r>
            <a:r>
              <a:rPr lang="en-US" sz="2000" dirty="0" err="1">
                <a:solidFill>
                  <a:srgbClr val="7030A0"/>
                </a:solidFill>
              </a:rPr>
              <a:t>af</a:t>
            </a:r>
            <a:r>
              <a:rPr lang="en-US" sz="2000" dirty="0">
                <a:solidFill>
                  <a:srgbClr val="7030A0"/>
                </a:solidFill>
              </a:rPr>
              <a:t> </a:t>
            </a:r>
            <a:r>
              <a:rPr lang="en-US" sz="2000" dirty="0" err="1">
                <a:solidFill>
                  <a:srgbClr val="7030A0"/>
                </a:solidFill>
              </a:rPr>
              <a:t>byen</a:t>
            </a:r>
            <a:r>
              <a:rPr lang="en-US" sz="2000" dirty="0">
                <a:solidFill>
                  <a:srgbClr val="7030A0"/>
                </a:solidFill>
              </a:rPr>
              <a:t>. Det var </a:t>
            </a:r>
            <a:r>
              <a:rPr lang="en-US" sz="2000" dirty="0" err="1">
                <a:solidFill>
                  <a:srgbClr val="7030A0"/>
                </a:solidFill>
              </a:rPr>
              <a:t>skidehyggeligt</a:t>
            </a:r>
            <a:r>
              <a:rPr lang="en-US" sz="2000" dirty="0">
                <a:solidFill>
                  <a:srgbClr val="7030A0"/>
                </a:solidFill>
              </a:rPr>
              <a:t>  (RTS, IT)</a:t>
            </a:r>
            <a:endParaRPr sz="2000" dirty="0"/>
          </a:p>
          <a:p>
            <a:pPr marL="228600" lvl="0" indent="-228600" algn="l" rtl="0">
              <a:lnSpc>
                <a:spcPct val="90000"/>
              </a:lnSpc>
              <a:spcBef>
                <a:spcPts val="1000"/>
              </a:spcBef>
              <a:spcAft>
                <a:spcPts val="0"/>
              </a:spcAft>
              <a:buClr>
                <a:schemeClr val="dk1"/>
              </a:buClr>
              <a:buSzPts val="1400"/>
              <a:buChar char="•"/>
            </a:pPr>
            <a:r>
              <a:rPr lang="en-US" sz="2000" dirty="0"/>
              <a:t>Vi (</a:t>
            </a:r>
            <a:r>
              <a:rPr lang="en-US" sz="2000" dirty="0" err="1"/>
              <a:t>klassen</a:t>
            </a:r>
            <a:r>
              <a:rPr lang="en-US" sz="2000" dirty="0"/>
              <a:t>) </a:t>
            </a:r>
            <a:r>
              <a:rPr lang="en-US" sz="2000" dirty="0" err="1"/>
              <a:t>låner</a:t>
            </a:r>
            <a:r>
              <a:rPr lang="en-US" sz="2000" dirty="0"/>
              <a:t> </a:t>
            </a:r>
            <a:r>
              <a:rPr lang="en-US" sz="2000" dirty="0" err="1"/>
              <a:t>nogle</a:t>
            </a:r>
            <a:r>
              <a:rPr lang="en-US" sz="2000" dirty="0"/>
              <a:t> </a:t>
            </a:r>
            <a:r>
              <a:rPr lang="en-US" sz="2000" dirty="0" err="1"/>
              <a:t>gange</a:t>
            </a:r>
            <a:r>
              <a:rPr lang="en-US" sz="2000" dirty="0"/>
              <a:t> </a:t>
            </a:r>
            <a:r>
              <a:rPr lang="en-US" sz="2000" dirty="0" err="1"/>
              <a:t>en</a:t>
            </a:r>
            <a:r>
              <a:rPr lang="en-US" sz="2000" dirty="0"/>
              <a:t> bold </a:t>
            </a:r>
            <a:r>
              <a:rPr lang="en-US" sz="2000" dirty="0" err="1"/>
              <a:t>og</a:t>
            </a:r>
            <a:r>
              <a:rPr lang="en-US" sz="2000" dirty="0"/>
              <a:t> </a:t>
            </a:r>
            <a:r>
              <a:rPr lang="en-US" sz="2000" dirty="0" err="1"/>
              <a:t>går</a:t>
            </a:r>
            <a:r>
              <a:rPr lang="en-US" sz="2000" dirty="0"/>
              <a:t> </a:t>
            </a:r>
            <a:r>
              <a:rPr lang="en-US" sz="2000" dirty="0" err="1"/>
              <a:t>derop</a:t>
            </a:r>
            <a:r>
              <a:rPr lang="en-US" sz="2000" dirty="0"/>
              <a:t> (</a:t>
            </a:r>
            <a:r>
              <a:rPr lang="en-US" sz="2000" dirty="0" err="1"/>
              <a:t>i</a:t>
            </a:r>
            <a:r>
              <a:rPr lang="en-US" sz="2000" dirty="0"/>
              <a:t> gym </a:t>
            </a:r>
            <a:r>
              <a:rPr lang="en-US" sz="2000" dirty="0" err="1"/>
              <a:t>gymnastiksal</a:t>
            </a:r>
            <a:r>
              <a:rPr lang="en-US" sz="2000" dirty="0"/>
              <a:t>) </a:t>
            </a:r>
            <a:r>
              <a:rPr lang="en-US" sz="2000" dirty="0" err="1"/>
              <a:t>og</a:t>
            </a:r>
            <a:r>
              <a:rPr lang="en-US" sz="2000" dirty="0"/>
              <a:t> spiller </a:t>
            </a:r>
            <a:r>
              <a:rPr lang="en-US" sz="2000" dirty="0" err="1"/>
              <a:t>fodbold</a:t>
            </a:r>
            <a:endParaRPr sz="2000" dirty="0"/>
          </a:p>
          <a:p>
            <a:pPr marL="228600" lvl="0" indent="-228600" algn="l" rtl="0">
              <a:lnSpc>
                <a:spcPct val="90000"/>
              </a:lnSpc>
              <a:spcBef>
                <a:spcPts val="1000"/>
              </a:spcBef>
              <a:spcAft>
                <a:spcPts val="0"/>
              </a:spcAft>
              <a:buClr>
                <a:schemeClr val="dk1"/>
              </a:buClr>
              <a:buSzPts val="1400"/>
              <a:buChar char="•"/>
            </a:pPr>
            <a:r>
              <a:rPr lang="en-US" sz="2000" dirty="0"/>
              <a:t>Det er </a:t>
            </a:r>
            <a:r>
              <a:rPr lang="en-US" sz="2000" dirty="0" err="1"/>
              <a:t>rigtigt</a:t>
            </a:r>
            <a:r>
              <a:rPr lang="en-US" sz="2000" dirty="0"/>
              <a:t> </a:t>
            </a:r>
            <a:r>
              <a:rPr lang="en-US" sz="2000" dirty="0" err="1"/>
              <a:t>godt</a:t>
            </a:r>
            <a:r>
              <a:rPr lang="en-US" sz="2000" dirty="0"/>
              <a:t> at </a:t>
            </a:r>
            <a:r>
              <a:rPr lang="en-US" sz="2000" dirty="0" err="1"/>
              <a:t>komme</a:t>
            </a:r>
            <a:r>
              <a:rPr lang="en-US" sz="2000" dirty="0"/>
              <a:t> </a:t>
            </a:r>
            <a:r>
              <a:rPr lang="en-US" sz="2000" dirty="0" err="1"/>
              <a:t>herop</a:t>
            </a:r>
            <a:r>
              <a:rPr lang="en-US" sz="2000" dirty="0"/>
              <a:t> (</a:t>
            </a:r>
            <a:r>
              <a:rPr lang="en-US" sz="2000" dirty="0" err="1"/>
              <a:t>gymnastik</a:t>
            </a:r>
            <a:r>
              <a:rPr lang="en-US" sz="2000" dirty="0"/>
              <a:t>) </a:t>
            </a:r>
            <a:r>
              <a:rPr lang="en-US" sz="2000" dirty="0" err="1"/>
              <a:t>og</a:t>
            </a:r>
            <a:r>
              <a:rPr lang="en-US" sz="2000" dirty="0"/>
              <a:t> lave </a:t>
            </a:r>
            <a:r>
              <a:rPr lang="en-US" sz="2000" dirty="0" err="1"/>
              <a:t>noget</a:t>
            </a:r>
            <a:r>
              <a:rPr lang="en-US" sz="2000" dirty="0"/>
              <a:t>… </a:t>
            </a:r>
            <a:r>
              <a:rPr lang="en-US" sz="2000" dirty="0" err="1"/>
              <a:t>så</a:t>
            </a:r>
            <a:r>
              <a:rPr lang="en-US" sz="2000" dirty="0"/>
              <a:t> </a:t>
            </a:r>
            <a:r>
              <a:rPr lang="en-US" sz="2000" dirty="0" err="1"/>
              <a:t>sover</a:t>
            </a:r>
            <a:r>
              <a:rPr lang="en-US" sz="2000" dirty="0"/>
              <a:t> </a:t>
            </a:r>
            <a:r>
              <a:rPr lang="en-US" sz="2000" dirty="0" err="1"/>
              <a:t>jeg</a:t>
            </a:r>
            <a:r>
              <a:rPr lang="en-US" sz="2000" dirty="0"/>
              <a:t> </a:t>
            </a:r>
            <a:r>
              <a:rPr lang="en-US" sz="2000" dirty="0" err="1"/>
              <a:t>også</a:t>
            </a:r>
            <a:r>
              <a:rPr lang="en-US" sz="2000" dirty="0"/>
              <a:t> </a:t>
            </a:r>
            <a:r>
              <a:rPr lang="en-US" sz="2000" dirty="0" err="1"/>
              <a:t>bedre</a:t>
            </a:r>
            <a:endParaRPr sz="2000" dirty="0"/>
          </a:p>
          <a:p>
            <a:pPr marL="228600" lvl="0" indent="-228600" algn="l" rtl="0">
              <a:lnSpc>
                <a:spcPct val="90000"/>
              </a:lnSpc>
              <a:spcBef>
                <a:spcPts val="1000"/>
              </a:spcBef>
              <a:spcAft>
                <a:spcPts val="0"/>
              </a:spcAft>
              <a:buClr>
                <a:schemeClr val="dk1"/>
              </a:buClr>
              <a:buSzPts val="1400"/>
              <a:buChar char="•"/>
            </a:pPr>
            <a:r>
              <a:rPr lang="en-US" sz="2000" dirty="0"/>
              <a:t>Vi </a:t>
            </a:r>
            <a:r>
              <a:rPr lang="en-US" sz="2000" dirty="0" err="1"/>
              <a:t>går</a:t>
            </a:r>
            <a:r>
              <a:rPr lang="en-US" sz="2000" dirty="0"/>
              <a:t> tit over </a:t>
            </a:r>
            <a:r>
              <a:rPr lang="en-US" sz="2000" dirty="0" err="1"/>
              <a:t>i</a:t>
            </a:r>
            <a:r>
              <a:rPr lang="en-US" sz="2000" dirty="0"/>
              <a:t> </a:t>
            </a:r>
            <a:r>
              <a:rPr lang="en-US" sz="2000" dirty="0" err="1"/>
              <a:t>standene</a:t>
            </a:r>
            <a:r>
              <a:rPr lang="en-US" sz="2000" dirty="0"/>
              <a:t> om </a:t>
            </a:r>
            <a:r>
              <a:rPr lang="en-US" sz="2000" dirty="0" err="1"/>
              <a:t>aftenen</a:t>
            </a:r>
            <a:r>
              <a:rPr lang="en-US" sz="2000" dirty="0"/>
              <a:t>, </a:t>
            </a:r>
            <a:r>
              <a:rPr lang="en-US" sz="2000" dirty="0" err="1"/>
              <a:t>hvis</a:t>
            </a:r>
            <a:r>
              <a:rPr lang="en-US" sz="2000" dirty="0"/>
              <a:t> der er </a:t>
            </a:r>
            <a:r>
              <a:rPr lang="en-US" sz="2000" dirty="0" err="1"/>
              <a:t>noget</a:t>
            </a:r>
            <a:r>
              <a:rPr lang="en-US" sz="2000" dirty="0"/>
              <a:t>, vi </a:t>
            </a:r>
            <a:r>
              <a:rPr lang="en-US" sz="2000" dirty="0" err="1"/>
              <a:t>vil</a:t>
            </a:r>
            <a:r>
              <a:rPr lang="en-US" sz="2000" dirty="0"/>
              <a:t> </a:t>
            </a:r>
            <a:r>
              <a:rPr lang="en-US" sz="2000" dirty="0" err="1"/>
              <a:t>arbejde</a:t>
            </a:r>
            <a:r>
              <a:rPr lang="en-US" sz="2000" dirty="0"/>
              <a:t> med (</a:t>
            </a:r>
            <a:r>
              <a:rPr lang="en-US" sz="2000" dirty="0" err="1"/>
              <a:t>elektriker</a:t>
            </a:r>
            <a:r>
              <a:rPr lang="en-US" sz="2000" dirty="0"/>
              <a:t>, DJH)</a:t>
            </a:r>
            <a:endParaRPr sz="2000" dirty="0"/>
          </a:p>
          <a:p>
            <a:pPr marL="228600" lvl="0" indent="-139700" algn="l" rtl="0">
              <a:lnSpc>
                <a:spcPct val="90000"/>
              </a:lnSpc>
              <a:spcBef>
                <a:spcPts val="1000"/>
              </a:spcBef>
              <a:spcAft>
                <a:spcPts val="0"/>
              </a:spcAft>
              <a:buClr>
                <a:schemeClr val="dk1"/>
              </a:buClr>
              <a:buSzPts val="1400"/>
              <a:buNone/>
            </a:pPr>
            <a:endParaRPr sz="1400" dirty="0"/>
          </a:p>
          <a:p>
            <a:pPr marL="228600" lvl="0" indent="-139700" algn="l" rtl="0">
              <a:lnSpc>
                <a:spcPct val="90000"/>
              </a:lnSpc>
              <a:spcBef>
                <a:spcPts val="1000"/>
              </a:spcBef>
              <a:spcAft>
                <a:spcPts val="0"/>
              </a:spcAft>
              <a:buClr>
                <a:schemeClr val="dk1"/>
              </a:buClr>
              <a:buSzPts val="1400"/>
              <a:buNone/>
            </a:pPr>
            <a:endParaRPr sz="1400" dirty="0"/>
          </a:p>
        </p:txBody>
      </p:sp>
      <p:sp>
        <p:nvSpPr>
          <p:cNvPr id="2" name="Date Placeholder 1">
            <a:extLst>
              <a:ext uri="{FF2B5EF4-FFF2-40B4-BE49-F238E27FC236}">
                <a16:creationId xmlns:a16="http://schemas.microsoft.com/office/drawing/2014/main" id="{EF85C7AD-975C-F9E7-057D-4C73F513ED2E}"/>
              </a:ext>
            </a:extLst>
          </p:cNvPr>
          <p:cNvSpPr>
            <a:spLocks noGrp="1"/>
          </p:cNvSpPr>
          <p:nvPr>
            <p:ph type="dt" sz="half" idx="10"/>
          </p:nvPr>
        </p:nvSpPr>
        <p:spPr/>
        <p:txBody>
          <a:bodyPr/>
          <a:lstStyle/>
          <a:p>
            <a:fld id="{A95D2C1D-066F-4F43-ACF0-26B19D1BC511}" type="datetime1">
              <a:rPr lang="da-DK" smtClean="0"/>
              <a:t>16-01-2026</a:t>
            </a:fld>
            <a:endParaRPr lang="da-DK"/>
          </a:p>
        </p:txBody>
      </p:sp>
      <p:sp>
        <p:nvSpPr>
          <p:cNvPr id="3" name="Footer Placeholder 2">
            <a:extLst>
              <a:ext uri="{FF2B5EF4-FFF2-40B4-BE49-F238E27FC236}">
                <a16:creationId xmlns:a16="http://schemas.microsoft.com/office/drawing/2014/main" id="{1AA9825F-133C-A471-9149-3C5399461AFF}"/>
              </a:ext>
            </a:extLst>
          </p:cNvPr>
          <p:cNvSpPr>
            <a:spLocks noGrp="1"/>
          </p:cNvSpPr>
          <p:nvPr>
            <p:ph type="ftr" sz="quarter" idx="11"/>
          </p:nvPr>
        </p:nvSpPr>
        <p:spPr/>
        <p:txBody>
          <a:bodyPr/>
          <a:lstStyle/>
          <a:p>
            <a:r>
              <a:rPr lang="da-DK"/>
              <a:t>sunachristensen@gmail.com</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36"/>
          <p:cNvSpPr/>
          <p:nvPr/>
        </p:nvSpPr>
        <p:spPr>
          <a:xfrm>
            <a:off x="3049"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580" name="Google Shape;580;p36" descr="Et billede, der indeholder indendørs, væg, gulv, loft&#10;&#10;Automatisk genereret beskrivelse"/>
          <p:cNvPicPr preferRelativeResize="0">
            <a:picLocks noGrp="1"/>
          </p:cNvPicPr>
          <p:nvPr>
            <p:ph type="pic" idx="2"/>
          </p:nvPr>
        </p:nvPicPr>
        <p:blipFill rotWithShape="1">
          <a:blip r:embed="rId3">
            <a:alphaModFix/>
          </a:blip>
          <a:srcRect t="5436"/>
          <a:stretch/>
        </p:blipFill>
        <p:spPr>
          <a:xfrm>
            <a:off x="2522356" y="10"/>
            <a:ext cx="9669642" cy="6857990"/>
          </a:xfrm>
          <a:prstGeom prst="rect">
            <a:avLst/>
          </a:prstGeom>
          <a:noFill/>
          <a:ln>
            <a:noFill/>
          </a:ln>
        </p:spPr>
      </p:pic>
      <p:sp>
        <p:nvSpPr>
          <p:cNvPr id="581" name="Google Shape;581;p36"/>
          <p:cNvSpPr/>
          <p:nvPr/>
        </p:nvSpPr>
        <p:spPr>
          <a:xfrm>
            <a:off x="-1" y="0"/>
            <a:ext cx="7390263" cy="6858000"/>
          </a:xfrm>
          <a:prstGeom prst="rect">
            <a:avLst/>
          </a:prstGeom>
          <a:gradFill>
            <a:gsLst>
              <a:gs pos="0">
                <a:srgbClr val="FFFFFF">
                  <a:alpha val="0"/>
                </a:srgbClr>
              </a:gs>
              <a:gs pos="19000">
                <a:srgbClr val="FFFFFF">
                  <a:alpha val="37254"/>
                </a:srgbClr>
              </a:gs>
              <a:gs pos="35000">
                <a:srgbClr val="FFFFFF">
                  <a:alpha val="76470"/>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82" name="Google Shape;582;p36"/>
          <p:cNvSpPr txBox="1">
            <a:spLocks noGrp="1"/>
          </p:cNvSpPr>
          <p:nvPr>
            <p:ph type="title"/>
          </p:nvPr>
        </p:nvSpPr>
        <p:spPr>
          <a:xfrm>
            <a:off x="838200" y="365125"/>
            <a:ext cx="3822189" cy="189991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500"/>
              <a:buFont typeface="Calibri"/>
              <a:buNone/>
            </a:pPr>
            <a:r>
              <a:rPr lang="en-US" sz="2500"/>
              <a:t>Fund på tværs - dilemmaer knyttet til både at være på arbejde og i skole samme sted</a:t>
            </a:r>
            <a:br>
              <a:rPr lang="en-US" sz="2500"/>
            </a:br>
            <a:endParaRPr sz="2500"/>
          </a:p>
        </p:txBody>
      </p:sp>
      <p:sp>
        <p:nvSpPr>
          <p:cNvPr id="583" name="Google Shape;583;p36"/>
          <p:cNvSpPr txBox="1">
            <a:spLocks noGrp="1"/>
          </p:cNvSpPr>
          <p:nvPr>
            <p:ph type="body" idx="1"/>
          </p:nvPr>
        </p:nvSpPr>
        <p:spPr>
          <a:xfrm>
            <a:off x="838200" y="1972019"/>
            <a:ext cx="4295660" cy="4204944"/>
          </a:xfrm>
          <a:prstGeom prst="rect">
            <a:avLst/>
          </a:prstGeom>
          <a:noFill/>
          <a:ln>
            <a:noFill/>
          </a:ln>
        </p:spPr>
        <p:txBody>
          <a:bodyPr spcFirstLastPara="1" wrap="square" lIns="91425" tIns="45700" rIns="91425" bIns="45700" anchor="t" anchorCtr="0">
            <a:normAutofit/>
          </a:bodyPr>
          <a:lstStyle/>
          <a:p>
            <a:pPr marL="0" lvl="0" indent="82550" algn="l" rtl="0">
              <a:lnSpc>
                <a:spcPct val="90000"/>
              </a:lnSpc>
              <a:spcBef>
                <a:spcPts val="0"/>
              </a:spcBef>
              <a:spcAft>
                <a:spcPts val="0"/>
              </a:spcAft>
              <a:buClr>
                <a:schemeClr val="dk1"/>
              </a:buClr>
              <a:buSzPts val="1300"/>
              <a:buFont typeface="Arial"/>
              <a:buNone/>
            </a:pPr>
            <a:endParaRPr sz="1300" dirty="0"/>
          </a:p>
          <a:p>
            <a:pPr marL="0" lvl="0" indent="-82550" algn="l" rtl="0">
              <a:lnSpc>
                <a:spcPct val="90000"/>
              </a:lnSpc>
              <a:spcBef>
                <a:spcPts val="1000"/>
              </a:spcBef>
              <a:spcAft>
                <a:spcPts val="0"/>
              </a:spcAft>
              <a:buClr>
                <a:schemeClr val="dk1"/>
              </a:buClr>
              <a:buSzPts val="1300"/>
              <a:buFont typeface="Arial"/>
              <a:buChar char="•"/>
            </a:pPr>
            <a:r>
              <a:rPr lang="en-US" sz="1300" dirty="0" err="1"/>
              <a:t>Fysiske</a:t>
            </a:r>
            <a:r>
              <a:rPr lang="en-US" sz="1300" dirty="0"/>
              <a:t> </a:t>
            </a:r>
            <a:r>
              <a:rPr lang="en-US" sz="1300" dirty="0" err="1"/>
              <a:t>omgivelser</a:t>
            </a:r>
            <a:r>
              <a:rPr lang="en-US" sz="1300" dirty="0"/>
              <a:t> er med </a:t>
            </a:r>
            <a:r>
              <a:rPr lang="en-US" sz="1300" dirty="0" err="1"/>
              <a:t>til</a:t>
            </a:r>
            <a:r>
              <a:rPr lang="en-US" sz="1300" dirty="0"/>
              <a:t> at </a:t>
            </a:r>
            <a:r>
              <a:rPr lang="en-US" sz="1300" dirty="0" err="1"/>
              <a:t>skabe</a:t>
            </a:r>
            <a:r>
              <a:rPr lang="en-US" sz="1300" dirty="0"/>
              <a:t> </a:t>
            </a:r>
            <a:r>
              <a:rPr lang="en-US" sz="1300" dirty="0" err="1"/>
              <a:t>en</a:t>
            </a:r>
            <a:r>
              <a:rPr lang="en-US" sz="1300" dirty="0"/>
              <a:t> </a:t>
            </a:r>
            <a:r>
              <a:rPr lang="en-US" sz="1300" dirty="0" err="1"/>
              <a:t>oplevelse</a:t>
            </a:r>
            <a:r>
              <a:rPr lang="en-US" sz="1300" dirty="0"/>
              <a:t> hos </a:t>
            </a:r>
            <a:r>
              <a:rPr lang="en-US" sz="1300" dirty="0" err="1"/>
              <a:t>elever</a:t>
            </a:r>
            <a:r>
              <a:rPr lang="en-US" sz="1300" dirty="0"/>
              <a:t> </a:t>
            </a:r>
            <a:r>
              <a:rPr lang="en-US" sz="1300" dirty="0" err="1"/>
              <a:t>af</a:t>
            </a:r>
            <a:r>
              <a:rPr lang="en-US" sz="1300" dirty="0"/>
              <a:t> at </a:t>
            </a:r>
            <a:r>
              <a:rPr lang="en-US" sz="1300" dirty="0" err="1"/>
              <a:t>høre</a:t>
            </a:r>
            <a:r>
              <a:rPr lang="en-US" sz="1300" dirty="0"/>
              <a:t> </a:t>
            </a:r>
            <a:r>
              <a:rPr lang="en-US" sz="1300" dirty="0" err="1"/>
              <a:t>til</a:t>
            </a:r>
            <a:r>
              <a:rPr lang="en-US" sz="1300" dirty="0"/>
              <a:t> </a:t>
            </a:r>
            <a:r>
              <a:rPr lang="en-US" sz="1300" dirty="0" err="1"/>
              <a:t>eller</a:t>
            </a:r>
            <a:r>
              <a:rPr lang="en-US" sz="1300" dirty="0"/>
              <a:t> </a:t>
            </a:r>
            <a:r>
              <a:rPr lang="en-US" sz="1300" dirty="0" err="1"/>
              <a:t>ikke</a:t>
            </a:r>
            <a:r>
              <a:rPr lang="en-US" sz="1300" dirty="0"/>
              <a:t> </a:t>
            </a:r>
            <a:r>
              <a:rPr lang="en-US" sz="1300" dirty="0" err="1"/>
              <a:t>høre</a:t>
            </a:r>
            <a:r>
              <a:rPr lang="en-US" sz="1300" dirty="0"/>
              <a:t> </a:t>
            </a:r>
            <a:r>
              <a:rPr lang="en-US" sz="1300" dirty="0" err="1"/>
              <a:t>til</a:t>
            </a:r>
            <a:r>
              <a:rPr lang="en-US" sz="1300" dirty="0"/>
              <a:t> </a:t>
            </a:r>
            <a:r>
              <a:rPr lang="en-US" sz="1300" dirty="0" err="1"/>
              <a:t>i</a:t>
            </a:r>
            <a:r>
              <a:rPr lang="en-US" sz="1300" dirty="0"/>
              <a:t> et </a:t>
            </a:r>
            <a:r>
              <a:rPr lang="en-US" sz="1300" dirty="0" err="1"/>
              <a:t>fællesskab</a:t>
            </a:r>
            <a:r>
              <a:rPr lang="en-US" sz="1300" dirty="0"/>
              <a:t>- </a:t>
            </a:r>
            <a:r>
              <a:rPr lang="en-US" sz="1300" dirty="0" err="1"/>
              <a:t>og</a:t>
            </a:r>
            <a:r>
              <a:rPr lang="en-US" sz="1300" dirty="0"/>
              <a:t> </a:t>
            </a:r>
            <a:r>
              <a:rPr lang="en-US" sz="1300" dirty="0" err="1"/>
              <a:t>en</a:t>
            </a:r>
            <a:r>
              <a:rPr lang="en-US" sz="1300" dirty="0"/>
              <a:t> </a:t>
            </a:r>
            <a:r>
              <a:rPr lang="en-US" sz="1300" dirty="0" err="1"/>
              <a:t>oplevelse</a:t>
            </a:r>
            <a:r>
              <a:rPr lang="en-US" sz="1300" dirty="0"/>
              <a:t> </a:t>
            </a:r>
            <a:r>
              <a:rPr lang="en-US" sz="1300" dirty="0" err="1"/>
              <a:t>af</a:t>
            </a:r>
            <a:r>
              <a:rPr lang="en-US" sz="1300" dirty="0"/>
              <a:t> at </a:t>
            </a:r>
            <a:r>
              <a:rPr lang="en-US" sz="1300" dirty="0" err="1"/>
              <a:t>mestre</a:t>
            </a:r>
            <a:r>
              <a:rPr lang="en-US" sz="1300" dirty="0"/>
              <a:t> </a:t>
            </a:r>
            <a:r>
              <a:rPr lang="en-US" sz="1300" dirty="0" err="1"/>
              <a:t>noget</a:t>
            </a:r>
            <a:r>
              <a:rPr lang="en-US" sz="1300" dirty="0"/>
              <a:t> </a:t>
            </a:r>
            <a:r>
              <a:rPr lang="en-US" sz="1300" dirty="0" err="1"/>
              <a:t>eller</a:t>
            </a:r>
            <a:r>
              <a:rPr lang="en-US" sz="1300" dirty="0"/>
              <a:t> </a:t>
            </a:r>
            <a:r>
              <a:rPr lang="en-US" sz="1300" dirty="0" err="1"/>
              <a:t>ikke</a:t>
            </a:r>
            <a:r>
              <a:rPr lang="en-US" sz="1300" dirty="0"/>
              <a:t> </a:t>
            </a:r>
            <a:r>
              <a:rPr lang="en-US" sz="1300" dirty="0" err="1"/>
              <a:t>mestre</a:t>
            </a:r>
            <a:r>
              <a:rPr lang="en-US" sz="1300" dirty="0"/>
              <a:t> </a:t>
            </a:r>
            <a:r>
              <a:rPr lang="en-US" sz="1300" dirty="0" err="1"/>
              <a:t>noget</a:t>
            </a:r>
            <a:r>
              <a:rPr lang="en-US" sz="1300" dirty="0"/>
              <a:t>?</a:t>
            </a:r>
            <a:endParaRPr dirty="0"/>
          </a:p>
          <a:p>
            <a:pPr marL="0" lvl="0" indent="82550" algn="l" rtl="0">
              <a:lnSpc>
                <a:spcPct val="90000"/>
              </a:lnSpc>
              <a:spcBef>
                <a:spcPts val="1000"/>
              </a:spcBef>
              <a:spcAft>
                <a:spcPts val="0"/>
              </a:spcAft>
              <a:buClr>
                <a:schemeClr val="dk1"/>
              </a:buClr>
              <a:buSzPts val="1300"/>
              <a:buFont typeface="Arial"/>
              <a:buNone/>
            </a:pPr>
            <a:endParaRPr sz="1300" dirty="0"/>
          </a:p>
          <a:p>
            <a:pPr marL="0" lvl="0" indent="-82550" algn="l" rtl="0">
              <a:lnSpc>
                <a:spcPct val="90000"/>
              </a:lnSpc>
              <a:spcBef>
                <a:spcPts val="1000"/>
              </a:spcBef>
              <a:spcAft>
                <a:spcPts val="0"/>
              </a:spcAft>
              <a:buClr>
                <a:schemeClr val="dk1"/>
              </a:buClr>
              <a:buSzPts val="1300"/>
              <a:buFont typeface="Arial"/>
              <a:buChar char="•"/>
            </a:pPr>
            <a:r>
              <a:rPr lang="en-US" sz="1300" b="1" dirty="0"/>
              <a:t>Steder </a:t>
            </a:r>
            <a:r>
              <a:rPr lang="en-US" sz="1300" b="1" dirty="0" err="1"/>
              <a:t>til</a:t>
            </a:r>
            <a:r>
              <a:rPr lang="en-US" sz="1300" b="1" dirty="0"/>
              <a:t> </a:t>
            </a:r>
            <a:r>
              <a:rPr lang="en-US" sz="1300" b="1" dirty="0" err="1"/>
              <a:t>elever</a:t>
            </a:r>
            <a:r>
              <a:rPr lang="en-US" sz="1300" dirty="0"/>
              <a:t>, </a:t>
            </a:r>
            <a:r>
              <a:rPr lang="en-US" sz="1300" dirty="0" err="1"/>
              <a:t>fx</a:t>
            </a:r>
            <a:r>
              <a:rPr lang="en-US" sz="1300" dirty="0"/>
              <a:t> </a:t>
            </a:r>
            <a:r>
              <a:rPr lang="en-US" sz="1300" dirty="0" err="1"/>
              <a:t>kantiner</a:t>
            </a:r>
            <a:r>
              <a:rPr lang="en-US" sz="1300" b="1" dirty="0"/>
              <a:t>, </a:t>
            </a:r>
            <a:r>
              <a:rPr lang="en-US" sz="1300" dirty="0" err="1"/>
              <a:t>afspejler</a:t>
            </a:r>
            <a:r>
              <a:rPr lang="en-US" sz="1300" dirty="0"/>
              <a:t> </a:t>
            </a:r>
            <a:r>
              <a:rPr lang="en-US" sz="1300" dirty="0" err="1"/>
              <a:t>normer</a:t>
            </a:r>
            <a:r>
              <a:rPr lang="en-US" sz="1300" dirty="0"/>
              <a:t>, der </a:t>
            </a:r>
            <a:r>
              <a:rPr lang="en-US" sz="1300" dirty="0" err="1"/>
              <a:t>ikke</a:t>
            </a:r>
            <a:r>
              <a:rPr lang="en-US" sz="1300" dirty="0"/>
              <a:t> er </a:t>
            </a:r>
            <a:r>
              <a:rPr lang="en-US" sz="1300" dirty="0" err="1"/>
              <a:t>forenelige</a:t>
            </a:r>
            <a:r>
              <a:rPr lang="en-US" sz="1300" dirty="0"/>
              <a:t> med </a:t>
            </a:r>
            <a:r>
              <a:rPr lang="en-US" sz="1300" dirty="0" err="1"/>
              <a:t>arbejdstøj</a:t>
            </a:r>
            <a:r>
              <a:rPr lang="en-US" sz="1300" dirty="0"/>
              <a:t> </a:t>
            </a:r>
            <a:r>
              <a:rPr lang="en-US" sz="1300" dirty="0" err="1"/>
              <a:t>eller</a:t>
            </a:r>
            <a:r>
              <a:rPr lang="en-US" sz="1300" dirty="0"/>
              <a:t> </a:t>
            </a:r>
            <a:r>
              <a:rPr lang="en-US" sz="1300" dirty="0" err="1"/>
              <a:t>lugt</a:t>
            </a:r>
            <a:r>
              <a:rPr lang="en-US" sz="1300" dirty="0"/>
              <a:t> (</a:t>
            </a:r>
            <a:r>
              <a:rPr lang="en-US" sz="1300" dirty="0" err="1"/>
              <a:t>eks</a:t>
            </a:r>
            <a:r>
              <a:rPr lang="en-US" sz="1300" dirty="0"/>
              <a:t>. </a:t>
            </a:r>
            <a:r>
              <a:rPr lang="en-US" sz="1300" dirty="0" err="1"/>
              <a:t>af</a:t>
            </a:r>
            <a:r>
              <a:rPr lang="en-US" sz="1300" dirty="0"/>
              <a:t> </a:t>
            </a:r>
            <a:r>
              <a:rPr lang="en-US" sz="1300" dirty="0" err="1"/>
              <a:t>jern</a:t>
            </a:r>
            <a:r>
              <a:rPr lang="en-US" sz="1300" dirty="0"/>
              <a:t>), </a:t>
            </a:r>
            <a:r>
              <a:rPr lang="en-US" sz="1300" dirty="0" err="1"/>
              <a:t>larm</a:t>
            </a:r>
            <a:r>
              <a:rPr lang="en-US" sz="1300" dirty="0"/>
              <a:t>, </a:t>
            </a:r>
            <a:r>
              <a:rPr lang="en-US" sz="1300" dirty="0" err="1"/>
              <a:t>fysisk</a:t>
            </a:r>
            <a:r>
              <a:rPr lang="en-US" sz="1300" dirty="0"/>
              <a:t> </a:t>
            </a:r>
            <a:r>
              <a:rPr lang="en-US" sz="1300" dirty="0" err="1"/>
              <a:t>aktivitet</a:t>
            </a:r>
            <a:r>
              <a:rPr lang="en-US" sz="1300" dirty="0"/>
              <a:t>, </a:t>
            </a:r>
            <a:r>
              <a:rPr lang="en-US" sz="1300" dirty="0" err="1"/>
              <a:t>lyst</a:t>
            </a:r>
            <a:r>
              <a:rPr lang="en-US" sz="1300" dirty="0"/>
              <a:t> </a:t>
            </a:r>
            <a:r>
              <a:rPr lang="en-US" sz="1300" dirty="0" err="1"/>
              <a:t>til</a:t>
            </a:r>
            <a:r>
              <a:rPr lang="en-US" sz="1300" dirty="0"/>
              <a:t> at </a:t>
            </a:r>
            <a:r>
              <a:rPr lang="en-US" sz="1300" dirty="0" err="1"/>
              <a:t>undersøge</a:t>
            </a:r>
            <a:r>
              <a:rPr lang="en-US" sz="1300" dirty="0"/>
              <a:t> med </a:t>
            </a:r>
            <a:r>
              <a:rPr lang="en-US" sz="1300" dirty="0" err="1"/>
              <a:t>hænderne</a:t>
            </a:r>
            <a:r>
              <a:rPr lang="en-US" sz="1300" dirty="0"/>
              <a:t>, </a:t>
            </a:r>
            <a:r>
              <a:rPr lang="en-US" sz="1300" dirty="0" err="1"/>
              <a:t>og</a:t>
            </a:r>
            <a:r>
              <a:rPr lang="en-US" sz="1300" dirty="0"/>
              <a:t> </a:t>
            </a:r>
            <a:r>
              <a:rPr lang="en-US" sz="1300" dirty="0" err="1"/>
              <a:t>sætter</a:t>
            </a:r>
            <a:r>
              <a:rPr lang="en-US" sz="1300" dirty="0"/>
              <a:t> </a:t>
            </a:r>
            <a:r>
              <a:rPr lang="en-US" sz="1300" dirty="0" err="1"/>
              <a:t>dermed</a:t>
            </a:r>
            <a:r>
              <a:rPr lang="en-US" sz="1300" dirty="0"/>
              <a:t> </a:t>
            </a:r>
            <a:r>
              <a:rPr lang="en-US" sz="1300" dirty="0" err="1"/>
              <a:t>elever</a:t>
            </a:r>
            <a:r>
              <a:rPr lang="en-US" sz="1300" dirty="0"/>
              <a:t> </a:t>
            </a:r>
            <a:r>
              <a:rPr lang="en-US" sz="1300" dirty="0" err="1"/>
              <a:t>i</a:t>
            </a:r>
            <a:r>
              <a:rPr lang="en-US" sz="1300" dirty="0"/>
              <a:t> et dilemma</a:t>
            </a:r>
            <a:endParaRPr dirty="0"/>
          </a:p>
          <a:p>
            <a:pPr marL="0" lvl="0" indent="82550" algn="l" rtl="0">
              <a:lnSpc>
                <a:spcPct val="90000"/>
              </a:lnSpc>
              <a:spcBef>
                <a:spcPts val="1000"/>
              </a:spcBef>
              <a:spcAft>
                <a:spcPts val="0"/>
              </a:spcAft>
              <a:buClr>
                <a:schemeClr val="dk1"/>
              </a:buClr>
              <a:buSzPts val="1300"/>
              <a:buFont typeface="Arial"/>
              <a:buNone/>
            </a:pPr>
            <a:endParaRPr sz="1300" dirty="0"/>
          </a:p>
          <a:p>
            <a:pPr marL="0" lvl="0" indent="-82550" algn="l" rtl="0">
              <a:lnSpc>
                <a:spcPct val="90000"/>
              </a:lnSpc>
              <a:spcBef>
                <a:spcPts val="1000"/>
              </a:spcBef>
              <a:spcAft>
                <a:spcPts val="0"/>
              </a:spcAft>
              <a:buClr>
                <a:schemeClr val="dk1"/>
              </a:buClr>
              <a:buSzPts val="1300"/>
              <a:buFont typeface="Arial"/>
              <a:buChar char="•"/>
            </a:pPr>
            <a:r>
              <a:rPr lang="en-US" sz="1300" dirty="0" err="1"/>
              <a:t>Lærlinge-biler</a:t>
            </a:r>
            <a:r>
              <a:rPr lang="en-US" sz="1300" dirty="0"/>
              <a:t> </a:t>
            </a:r>
            <a:r>
              <a:rPr lang="en-US" sz="1300" dirty="0" err="1"/>
              <a:t>og</a:t>
            </a:r>
            <a:r>
              <a:rPr lang="en-US" sz="1300" dirty="0"/>
              <a:t> </a:t>
            </a:r>
            <a:r>
              <a:rPr lang="en-US" sz="1300" dirty="0" err="1"/>
              <a:t>andre</a:t>
            </a:r>
            <a:r>
              <a:rPr lang="en-US" sz="1300" dirty="0"/>
              <a:t> </a:t>
            </a:r>
            <a:r>
              <a:rPr lang="en-US" sz="1300" i="1" dirty="0" err="1"/>
              <a:t>improviserede</a:t>
            </a:r>
            <a:r>
              <a:rPr lang="en-US" sz="1300" dirty="0"/>
              <a:t> </a:t>
            </a:r>
            <a:r>
              <a:rPr lang="en-US" sz="1300" dirty="0" err="1"/>
              <a:t>steder</a:t>
            </a:r>
            <a:r>
              <a:rPr lang="en-US" sz="1300" dirty="0"/>
              <a:t> er </a:t>
            </a:r>
            <a:r>
              <a:rPr lang="en-US" sz="1300" dirty="0" err="1"/>
              <a:t>omvendt</a:t>
            </a:r>
            <a:r>
              <a:rPr lang="en-US" sz="1300" dirty="0"/>
              <a:t> </a:t>
            </a:r>
            <a:r>
              <a:rPr lang="en-US" sz="1300" b="1" dirty="0" err="1"/>
              <a:t>elevernes</a:t>
            </a:r>
            <a:r>
              <a:rPr lang="en-US" sz="1300" b="1" dirty="0"/>
              <a:t> </a:t>
            </a:r>
            <a:r>
              <a:rPr lang="en-US" sz="1300" b="1" dirty="0" err="1"/>
              <a:t>sted</a:t>
            </a:r>
            <a:r>
              <a:rPr lang="en-US" sz="1300" dirty="0"/>
              <a:t>; et </a:t>
            </a:r>
            <a:r>
              <a:rPr lang="en-US" sz="1300" dirty="0" err="1"/>
              <a:t>sted</a:t>
            </a:r>
            <a:r>
              <a:rPr lang="en-US" sz="1300" dirty="0"/>
              <a:t>, de </a:t>
            </a:r>
            <a:r>
              <a:rPr lang="en-US" sz="1300" dirty="0" err="1"/>
              <a:t>kan</a:t>
            </a:r>
            <a:r>
              <a:rPr lang="en-US" sz="1300" dirty="0"/>
              <a:t> </a:t>
            </a:r>
            <a:r>
              <a:rPr lang="en-US" sz="1300" dirty="0" err="1"/>
              <a:t>lide</a:t>
            </a:r>
            <a:r>
              <a:rPr lang="en-US" sz="1300" dirty="0"/>
              <a:t> at </a:t>
            </a:r>
            <a:r>
              <a:rPr lang="en-US" sz="1300" dirty="0" err="1"/>
              <a:t>være</a:t>
            </a:r>
            <a:r>
              <a:rPr lang="en-US" sz="1300" dirty="0"/>
              <a:t> </a:t>
            </a:r>
            <a:r>
              <a:rPr lang="en-US" sz="1300" dirty="0" err="1"/>
              <a:t>og</a:t>
            </a:r>
            <a:r>
              <a:rPr lang="en-US" sz="1300" dirty="0"/>
              <a:t> </a:t>
            </a:r>
            <a:r>
              <a:rPr lang="en-US" sz="1300" dirty="0" err="1"/>
              <a:t>føler</a:t>
            </a:r>
            <a:r>
              <a:rPr lang="en-US" sz="1300" dirty="0"/>
              <a:t> sig </a:t>
            </a:r>
            <a:r>
              <a:rPr lang="en-US" sz="1300" dirty="0" err="1"/>
              <a:t>hjemme</a:t>
            </a:r>
            <a:r>
              <a:rPr lang="en-US" sz="1300" dirty="0"/>
              <a:t>, </a:t>
            </a:r>
            <a:r>
              <a:rPr lang="en-US" sz="1300" dirty="0" err="1"/>
              <a:t>og</a:t>
            </a:r>
            <a:r>
              <a:rPr lang="en-US" sz="1300" dirty="0"/>
              <a:t> </a:t>
            </a:r>
            <a:r>
              <a:rPr lang="en-US" sz="1300" dirty="0" err="1"/>
              <a:t>hvor</a:t>
            </a:r>
            <a:r>
              <a:rPr lang="en-US" sz="1300" dirty="0"/>
              <a:t> de </a:t>
            </a:r>
            <a:r>
              <a:rPr lang="en-US" sz="1300" dirty="0" err="1"/>
              <a:t>kan</a:t>
            </a:r>
            <a:r>
              <a:rPr lang="en-US" sz="1300" dirty="0"/>
              <a:t> </a:t>
            </a:r>
            <a:r>
              <a:rPr lang="en-US" sz="1300" dirty="0" err="1"/>
              <a:t>overkomme</a:t>
            </a:r>
            <a:r>
              <a:rPr lang="en-US" sz="1300" dirty="0"/>
              <a:t> dilemma </a:t>
            </a:r>
            <a:r>
              <a:rPr lang="en-US" sz="1300" dirty="0" err="1"/>
              <a:t>mellem</a:t>
            </a:r>
            <a:r>
              <a:rPr lang="en-US" sz="1300" dirty="0"/>
              <a:t> at </a:t>
            </a:r>
            <a:r>
              <a:rPr lang="en-US" sz="1300" dirty="0" err="1"/>
              <a:t>være</a:t>
            </a:r>
            <a:r>
              <a:rPr lang="en-US" sz="1300" dirty="0"/>
              <a:t> </a:t>
            </a:r>
            <a:r>
              <a:rPr lang="en-US" sz="1300" dirty="0" err="1"/>
              <a:t>på</a:t>
            </a:r>
            <a:r>
              <a:rPr lang="en-US" sz="1300" dirty="0"/>
              <a:t> </a:t>
            </a:r>
            <a:r>
              <a:rPr lang="en-US" sz="1300" dirty="0" err="1"/>
              <a:t>arbejde</a:t>
            </a:r>
            <a:r>
              <a:rPr lang="en-US" sz="1300" dirty="0"/>
              <a:t> </a:t>
            </a:r>
            <a:r>
              <a:rPr lang="en-US" sz="1300" dirty="0" err="1"/>
              <a:t>og</a:t>
            </a:r>
            <a:r>
              <a:rPr lang="en-US" sz="1300" dirty="0"/>
              <a:t> </a:t>
            </a:r>
            <a:r>
              <a:rPr lang="en-US" sz="1300" dirty="0" err="1"/>
              <a:t>i</a:t>
            </a:r>
            <a:r>
              <a:rPr lang="en-US" sz="1300" dirty="0"/>
              <a:t> </a:t>
            </a:r>
            <a:r>
              <a:rPr lang="en-US" sz="1300" dirty="0" err="1"/>
              <a:t>skole</a:t>
            </a:r>
            <a:endParaRPr sz="1300" dirty="0"/>
          </a:p>
          <a:p>
            <a:pPr marL="0" lvl="0" indent="82550" algn="l" rtl="0">
              <a:lnSpc>
                <a:spcPct val="90000"/>
              </a:lnSpc>
              <a:spcBef>
                <a:spcPts val="1000"/>
              </a:spcBef>
              <a:spcAft>
                <a:spcPts val="0"/>
              </a:spcAft>
              <a:buClr>
                <a:schemeClr val="dk1"/>
              </a:buClr>
              <a:buSzPts val="1300"/>
              <a:buFont typeface="Arial"/>
              <a:buNone/>
            </a:pPr>
            <a:endParaRPr sz="1300" dirty="0"/>
          </a:p>
        </p:txBody>
      </p:sp>
      <p:sp>
        <p:nvSpPr>
          <p:cNvPr id="2" name="Date Placeholder 1">
            <a:extLst>
              <a:ext uri="{FF2B5EF4-FFF2-40B4-BE49-F238E27FC236}">
                <a16:creationId xmlns:a16="http://schemas.microsoft.com/office/drawing/2014/main" id="{4862BFA0-1E80-00F0-3E8B-EAFF7F9DAD6A}"/>
              </a:ext>
            </a:extLst>
          </p:cNvPr>
          <p:cNvSpPr>
            <a:spLocks noGrp="1"/>
          </p:cNvSpPr>
          <p:nvPr>
            <p:ph type="dt" idx="10"/>
          </p:nvPr>
        </p:nvSpPr>
        <p:spPr/>
        <p:txBody>
          <a:bodyPr/>
          <a:lstStyle/>
          <a:p>
            <a:fld id="{56BA5744-BC5B-408B-B0C6-B729BAAEC64D}" type="datetime1">
              <a:rPr lang="da-DK" smtClean="0"/>
              <a:t>16-01-2026</a:t>
            </a:fld>
            <a:endParaRPr lang="da-DK"/>
          </a:p>
        </p:txBody>
      </p:sp>
      <p:sp>
        <p:nvSpPr>
          <p:cNvPr id="3" name="Footer Placeholder 2">
            <a:extLst>
              <a:ext uri="{FF2B5EF4-FFF2-40B4-BE49-F238E27FC236}">
                <a16:creationId xmlns:a16="http://schemas.microsoft.com/office/drawing/2014/main" id="{D21760A3-0201-7D97-CEAF-4D1CFAED8109}"/>
              </a:ext>
            </a:extLst>
          </p:cNvPr>
          <p:cNvSpPr>
            <a:spLocks noGrp="1"/>
          </p:cNvSpPr>
          <p:nvPr>
            <p:ph type="ftr" idx="11"/>
          </p:nvPr>
        </p:nvSpPr>
        <p:spPr/>
        <p:txBody>
          <a:bodyPr/>
          <a:lstStyle/>
          <a:p>
            <a:r>
              <a:rPr lang="da-DK"/>
              <a:t>sunachristensen@gmail.com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3"/>
          <p:cNvSpPr txBox="1">
            <a:spLocks noGrp="1"/>
          </p:cNvSpPr>
          <p:nvPr>
            <p:ph type="title"/>
          </p:nvPr>
        </p:nvSpPr>
        <p:spPr>
          <a:xfrm>
            <a:off x="655320" y="365125"/>
            <a:ext cx="5120114" cy="16927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b="1" dirty="0" err="1"/>
              <a:t>Tilhør</a:t>
            </a:r>
            <a:r>
              <a:rPr lang="en-US" sz="2800" b="1" dirty="0"/>
              <a:t> </a:t>
            </a:r>
            <a:r>
              <a:rPr lang="en-US" sz="2800" b="1" dirty="0" err="1"/>
              <a:t>til</a:t>
            </a:r>
            <a:r>
              <a:rPr lang="en-US" sz="2800" b="1" dirty="0"/>
              <a:t> </a:t>
            </a:r>
            <a:r>
              <a:rPr lang="en-US" sz="2800" b="1" dirty="0" err="1"/>
              <a:t>ungefællesskab</a:t>
            </a:r>
            <a:r>
              <a:rPr lang="en-US" sz="2800" b="1" dirty="0"/>
              <a:t>:  </a:t>
            </a:r>
            <a:br>
              <a:rPr lang="en-US" sz="2800" dirty="0"/>
            </a:br>
            <a:endParaRPr sz="2800" dirty="0"/>
          </a:p>
        </p:txBody>
      </p:sp>
      <p:cxnSp>
        <p:nvCxnSpPr>
          <p:cNvPr id="356" name="Google Shape;356;p23"/>
          <p:cNvCxnSpPr/>
          <p:nvPr/>
        </p:nvCxnSpPr>
        <p:spPr>
          <a:xfrm>
            <a:off x="655320" y="2316480"/>
            <a:ext cx="4572000" cy="0"/>
          </a:xfrm>
          <a:prstGeom prst="straightConnector1">
            <a:avLst/>
          </a:prstGeom>
          <a:noFill/>
          <a:ln w="19050" cap="sq" cmpd="sng">
            <a:solidFill>
              <a:schemeClr val="dk1"/>
            </a:solidFill>
            <a:prstDash val="solid"/>
            <a:miter lim="800000"/>
            <a:headEnd type="none" w="sm" len="sm"/>
            <a:tailEnd type="none" w="sm" len="sm"/>
          </a:ln>
        </p:spPr>
      </p:cxnSp>
      <p:sp>
        <p:nvSpPr>
          <p:cNvPr id="357" name="Google Shape;357;p23"/>
          <p:cNvSpPr txBox="1">
            <a:spLocks noGrp="1"/>
          </p:cNvSpPr>
          <p:nvPr>
            <p:ph type="body" idx="1"/>
          </p:nvPr>
        </p:nvSpPr>
        <p:spPr>
          <a:xfrm>
            <a:off x="655321" y="2575033"/>
            <a:ext cx="5605779" cy="391783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500"/>
              <a:buChar char="•"/>
            </a:pPr>
            <a:r>
              <a:rPr lang="en-US" sz="2000" dirty="0"/>
              <a:t>Det er </a:t>
            </a:r>
            <a:r>
              <a:rPr lang="en-US" sz="2000" dirty="0" err="1"/>
              <a:t>en</a:t>
            </a:r>
            <a:r>
              <a:rPr lang="en-US" sz="2000" dirty="0"/>
              <a:t> slags </a:t>
            </a:r>
            <a:r>
              <a:rPr lang="en-US" sz="2000" dirty="0" err="1"/>
              <a:t>højskole</a:t>
            </a:r>
            <a:r>
              <a:rPr lang="en-US" sz="2000" dirty="0"/>
              <a:t> for </a:t>
            </a:r>
            <a:r>
              <a:rPr lang="en-US" sz="2000" dirty="0" err="1"/>
              <a:t>håndværkere</a:t>
            </a:r>
            <a:r>
              <a:rPr lang="en-US" sz="2000" dirty="0"/>
              <a:t> (DJH)</a:t>
            </a:r>
            <a:endParaRPr sz="2000" dirty="0"/>
          </a:p>
          <a:p>
            <a:pPr marL="228600" lvl="0" indent="-228600" algn="l" rtl="0">
              <a:lnSpc>
                <a:spcPct val="90000"/>
              </a:lnSpc>
              <a:spcBef>
                <a:spcPts val="1000"/>
              </a:spcBef>
              <a:spcAft>
                <a:spcPts val="0"/>
              </a:spcAft>
              <a:buClr>
                <a:schemeClr val="dk1"/>
              </a:buClr>
              <a:buSzPts val="1500"/>
              <a:buChar char="•"/>
            </a:pPr>
            <a:r>
              <a:rPr lang="en-US" sz="2000" dirty="0"/>
              <a:t>Vi </a:t>
            </a:r>
            <a:r>
              <a:rPr lang="en-US" sz="2000" dirty="0" err="1"/>
              <a:t>får</a:t>
            </a:r>
            <a:r>
              <a:rPr lang="en-US" sz="2000" dirty="0"/>
              <a:t> et </a:t>
            </a:r>
            <a:r>
              <a:rPr lang="en-US" sz="2000" dirty="0" err="1"/>
              <a:t>netværk</a:t>
            </a:r>
            <a:r>
              <a:rPr lang="en-US" sz="2000" dirty="0"/>
              <a:t> her, </a:t>
            </a:r>
            <a:r>
              <a:rPr lang="en-US" sz="2000" dirty="0" err="1"/>
              <a:t>som</a:t>
            </a:r>
            <a:r>
              <a:rPr lang="en-US" sz="2000" dirty="0"/>
              <a:t> vi </a:t>
            </a:r>
            <a:r>
              <a:rPr lang="en-US" sz="2000" dirty="0" err="1"/>
              <a:t>kommer</a:t>
            </a:r>
            <a:r>
              <a:rPr lang="en-US" sz="2000" dirty="0"/>
              <a:t> </a:t>
            </a:r>
            <a:r>
              <a:rPr lang="en-US" sz="2000" dirty="0" err="1"/>
              <a:t>til</a:t>
            </a:r>
            <a:r>
              <a:rPr lang="en-US" sz="2000" dirty="0"/>
              <a:t> at have </a:t>
            </a:r>
            <a:r>
              <a:rPr lang="en-US" sz="2000" dirty="0" err="1"/>
              <a:t>i</a:t>
            </a:r>
            <a:r>
              <a:rPr lang="en-US" sz="2000" dirty="0"/>
              <a:t> mange </a:t>
            </a:r>
            <a:r>
              <a:rPr lang="en-US" sz="2000" dirty="0" err="1"/>
              <a:t>år</a:t>
            </a:r>
            <a:r>
              <a:rPr lang="en-US" sz="2000" dirty="0"/>
              <a:t> (DJH)</a:t>
            </a:r>
            <a:endParaRPr sz="2000" dirty="0"/>
          </a:p>
          <a:p>
            <a:pPr marL="228600" lvl="0" indent="-228600" algn="l" rtl="0">
              <a:lnSpc>
                <a:spcPct val="90000"/>
              </a:lnSpc>
              <a:spcBef>
                <a:spcPts val="1000"/>
              </a:spcBef>
              <a:spcAft>
                <a:spcPts val="0"/>
              </a:spcAft>
              <a:buClr>
                <a:schemeClr val="dk1"/>
              </a:buClr>
              <a:buSzPts val="1500"/>
              <a:buChar char="•"/>
            </a:pPr>
            <a:r>
              <a:rPr lang="en-US" sz="2000" dirty="0" err="1"/>
              <a:t>Jeg</a:t>
            </a:r>
            <a:r>
              <a:rPr lang="en-US" sz="2000" dirty="0"/>
              <a:t> </a:t>
            </a:r>
            <a:r>
              <a:rPr lang="en-US" sz="2000" dirty="0" err="1"/>
              <a:t>kan</a:t>
            </a:r>
            <a:r>
              <a:rPr lang="en-US" sz="2000" dirty="0"/>
              <a:t> </a:t>
            </a:r>
            <a:r>
              <a:rPr lang="en-US" sz="2000" dirty="0" err="1"/>
              <a:t>ikke</a:t>
            </a:r>
            <a:r>
              <a:rPr lang="en-US" sz="2000" dirty="0"/>
              <a:t> </a:t>
            </a:r>
            <a:r>
              <a:rPr lang="en-US" sz="2000" dirty="0" err="1"/>
              <a:t>så</a:t>
            </a:r>
            <a:r>
              <a:rPr lang="en-US" sz="2000" dirty="0"/>
              <a:t> </a:t>
            </a:r>
            <a:r>
              <a:rPr lang="en-US" sz="2000" dirty="0" err="1"/>
              <a:t>godt</a:t>
            </a:r>
            <a:r>
              <a:rPr lang="en-US" sz="2000" dirty="0"/>
              <a:t> </a:t>
            </a:r>
            <a:r>
              <a:rPr lang="en-US" sz="2000" dirty="0" err="1"/>
              <a:t>lide</a:t>
            </a:r>
            <a:r>
              <a:rPr lang="en-US" sz="2000" dirty="0"/>
              <a:t> at </a:t>
            </a:r>
            <a:r>
              <a:rPr lang="en-US" sz="2000" dirty="0" err="1"/>
              <a:t>gå</a:t>
            </a:r>
            <a:r>
              <a:rPr lang="en-US" sz="2000" dirty="0"/>
              <a:t> over </a:t>
            </a:r>
            <a:r>
              <a:rPr lang="en-US" sz="2000" dirty="0" err="1"/>
              <a:t>i</a:t>
            </a:r>
            <a:r>
              <a:rPr lang="en-US" sz="2000" dirty="0"/>
              <a:t> </a:t>
            </a:r>
            <a:r>
              <a:rPr lang="en-US" sz="2000" dirty="0" err="1"/>
              <a:t>kantinen</a:t>
            </a:r>
            <a:r>
              <a:rPr lang="en-US" sz="2000" dirty="0"/>
              <a:t>… der er for mange </a:t>
            </a:r>
            <a:r>
              <a:rPr lang="en-US" sz="2000" dirty="0" err="1"/>
              <a:t>mennesker</a:t>
            </a:r>
            <a:r>
              <a:rPr lang="en-US" sz="2000" dirty="0"/>
              <a:t> (RTS, </a:t>
            </a:r>
            <a:r>
              <a:rPr lang="en-US" sz="2000" dirty="0" err="1"/>
              <a:t>beslagsmed</a:t>
            </a:r>
            <a:r>
              <a:rPr lang="en-US" sz="2000" dirty="0"/>
              <a:t>)</a:t>
            </a:r>
            <a:endParaRPr sz="2000" dirty="0"/>
          </a:p>
          <a:p>
            <a:pPr marL="228600" lvl="0" indent="-228600" algn="l" rtl="0">
              <a:lnSpc>
                <a:spcPct val="90000"/>
              </a:lnSpc>
              <a:spcBef>
                <a:spcPts val="1000"/>
              </a:spcBef>
              <a:spcAft>
                <a:spcPts val="0"/>
              </a:spcAft>
              <a:buClr>
                <a:schemeClr val="dk1"/>
              </a:buClr>
              <a:buSzPts val="1500"/>
              <a:buChar char="•"/>
            </a:pPr>
            <a:r>
              <a:rPr lang="en-US" sz="2000" dirty="0"/>
              <a:t>Det er </a:t>
            </a:r>
            <a:r>
              <a:rPr lang="en-US" sz="2000" dirty="0" err="1"/>
              <a:t>rigtigt</a:t>
            </a:r>
            <a:r>
              <a:rPr lang="en-US" sz="2000" dirty="0"/>
              <a:t> </a:t>
            </a:r>
            <a:r>
              <a:rPr lang="en-US" sz="2000" dirty="0" err="1"/>
              <a:t>dejligt</a:t>
            </a:r>
            <a:r>
              <a:rPr lang="en-US" sz="2000" dirty="0"/>
              <a:t> at </a:t>
            </a:r>
            <a:r>
              <a:rPr lang="en-US" sz="2000" dirty="0" err="1"/>
              <a:t>gå</a:t>
            </a:r>
            <a:r>
              <a:rPr lang="en-US" sz="2000" dirty="0"/>
              <a:t> </a:t>
            </a:r>
            <a:r>
              <a:rPr lang="en-US" sz="2000" dirty="0" err="1"/>
              <a:t>på</a:t>
            </a:r>
            <a:r>
              <a:rPr lang="en-US" sz="2000" dirty="0"/>
              <a:t> </a:t>
            </a:r>
            <a:r>
              <a:rPr lang="en-US" sz="2000" dirty="0" err="1"/>
              <a:t>en</a:t>
            </a:r>
            <a:r>
              <a:rPr lang="en-US" sz="2000" dirty="0"/>
              <a:t> </a:t>
            </a:r>
            <a:r>
              <a:rPr lang="en-US" sz="2000" dirty="0" err="1"/>
              <a:t>uddannelse</a:t>
            </a:r>
            <a:r>
              <a:rPr lang="en-US" sz="2000" dirty="0"/>
              <a:t>, </a:t>
            </a:r>
            <a:r>
              <a:rPr lang="en-US" sz="2000" dirty="0" err="1"/>
              <a:t>hvor</a:t>
            </a:r>
            <a:r>
              <a:rPr lang="en-US" sz="2000" dirty="0"/>
              <a:t> alle er </a:t>
            </a:r>
            <a:r>
              <a:rPr lang="en-US" sz="2000" dirty="0" err="1"/>
              <a:t>interesseret</a:t>
            </a:r>
            <a:r>
              <a:rPr lang="en-US" sz="2000" dirty="0"/>
              <a:t> </a:t>
            </a:r>
            <a:r>
              <a:rPr lang="en-US" sz="2000" dirty="0" err="1"/>
              <a:t>i</a:t>
            </a:r>
            <a:r>
              <a:rPr lang="en-US" sz="2000" dirty="0"/>
              <a:t> det </a:t>
            </a:r>
            <a:r>
              <a:rPr lang="en-US" sz="2000" dirty="0" err="1"/>
              <a:t>samme</a:t>
            </a:r>
            <a:r>
              <a:rPr lang="en-US" sz="2000" dirty="0"/>
              <a:t> (</a:t>
            </a:r>
            <a:r>
              <a:rPr lang="en-US" sz="2000" dirty="0" err="1"/>
              <a:t>Dyrepasser</a:t>
            </a:r>
            <a:r>
              <a:rPr lang="en-US" sz="2000" dirty="0"/>
              <a:t>, RTS) </a:t>
            </a:r>
            <a:endParaRPr sz="2000" dirty="0"/>
          </a:p>
          <a:p>
            <a:pPr marL="228600" lvl="0" indent="-228600" algn="l" rtl="0">
              <a:lnSpc>
                <a:spcPct val="90000"/>
              </a:lnSpc>
              <a:spcBef>
                <a:spcPts val="1000"/>
              </a:spcBef>
              <a:spcAft>
                <a:spcPts val="0"/>
              </a:spcAft>
              <a:buClr>
                <a:schemeClr val="dk1"/>
              </a:buClr>
              <a:buSzPts val="1500"/>
              <a:buChar char="•"/>
            </a:pPr>
            <a:r>
              <a:rPr lang="en-US" sz="2000" dirty="0"/>
              <a:t>Vi er </a:t>
            </a:r>
            <a:r>
              <a:rPr lang="en-US" sz="2000" dirty="0" err="1"/>
              <a:t>måske</a:t>
            </a:r>
            <a:r>
              <a:rPr lang="en-US" sz="2000" dirty="0"/>
              <a:t> mere </a:t>
            </a:r>
            <a:r>
              <a:rPr lang="en-US" sz="2000" dirty="0" err="1"/>
              <a:t>modne</a:t>
            </a:r>
            <a:r>
              <a:rPr lang="en-US" sz="2000" dirty="0"/>
              <a:t>… </a:t>
            </a:r>
            <a:r>
              <a:rPr lang="en-US" sz="2000" dirty="0" err="1"/>
              <a:t>Gymnasiet</a:t>
            </a:r>
            <a:r>
              <a:rPr lang="en-US" sz="2000" dirty="0"/>
              <a:t> er mere for dem, </a:t>
            </a:r>
            <a:r>
              <a:rPr lang="en-US" sz="2000" dirty="0" err="1"/>
              <a:t>som</a:t>
            </a:r>
            <a:r>
              <a:rPr lang="en-US" sz="2000" dirty="0"/>
              <a:t> </a:t>
            </a:r>
            <a:r>
              <a:rPr lang="en-US" sz="2000" dirty="0" err="1"/>
              <a:t>ikke</a:t>
            </a:r>
            <a:r>
              <a:rPr lang="en-US" sz="2000" dirty="0"/>
              <a:t> </a:t>
            </a:r>
            <a:r>
              <a:rPr lang="en-US" sz="2000" dirty="0" err="1"/>
              <a:t>ved</a:t>
            </a:r>
            <a:r>
              <a:rPr lang="en-US" sz="2000" dirty="0"/>
              <a:t>, </a:t>
            </a:r>
            <a:r>
              <a:rPr lang="en-US" sz="2000" dirty="0" err="1"/>
              <a:t>hvad</a:t>
            </a:r>
            <a:r>
              <a:rPr lang="en-US" sz="2000" dirty="0"/>
              <a:t> de </a:t>
            </a:r>
            <a:r>
              <a:rPr lang="en-US" sz="2000" dirty="0" err="1"/>
              <a:t>vil</a:t>
            </a:r>
            <a:r>
              <a:rPr lang="en-US" sz="2000" dirty="0"/>
              <a:t> (RTS)</a:t>
            </a:r>
            <a:endParaRPr sz="2000" dirty="0"/>
          </a:p>
          <a:p>
            <a:pPr marL="228600" lvl="0" indent="-228600" algn="l" rtl="0">
              <a:lnSpc>
                <a:spcPct val="90000"/>
              </a:lnSpc>
              <a:spcBef>
                <a:spcPts val="1000"/>
              </a:spcBef>
              <a:spcAft>
                <a:spcPts val="0"/>
              </a:spcAft>
              <a:buClr>
                <a:schemeClr val="dk1"/>
              </a:buClr>
              <a:buSzPts val="1500"/>
              <a:buChar char="•"/>
            </a:pPr>
            <a:r>
              <a:rPr lang="en-US" sz="2000" dirty="0"/>
              <a:t>Vi </a:t>
            </a:r>
            <a:r>
              <a:rPr lang="en-US" sz="2000" dirty="0" err="1"/>
              <a:t>går</a:t>
            </a:r>
            <a:r>
              <a:rPr lang="en-US" sz="2000" dirty="0"/>
              <a:t> </a:t>
            </a:r>
            <a:r>
              <a:rPr lang="en-US" sz="2000" dirty="0" err="1"/>
              <a:t>ikke</a:t>
            </a:r>
            <a:r>
              <a:rPr lang="en-US" sz="2000" dirty="0"/>
              <a:t> over </a:t>
            </a:r>
            <a:r>
              <a:rPr lang="en-US" sz="2000" dirty="0" err="1"/>
              <a:t>og</a:t>
            </a:r>
            <a:r>
              <a:rPr lang="en-US" sz="2000" dirty="0"/>
              <a:t> </a:t>
            </a:r>
            <a:r>
              <a:rPr lang="en-US" sz="2000" dirty="0" err="1"/>
              <a:t>sidder</a:t>
            </a:r>
            <a:r>
              <a:rPr lang="en-US" sz="2000" dirty="0"/>
              <a:t> </a:t>
            </a:r>
            <a:r>
              <a:rPr lang="en-US" sz="2000" dirty="0" err="1"/>
              <a:t>i</a:t>
            </a:r>
            <a:r>
              <a:rPr lang="en-US" sz="2000" dirty="0"/>
              <a:t> </a:t>
            </a:r>
            <a:r>
              <a:rPr lang="en-US" sz="2000" dirty="0" err="1"/>
              <a:t>kantinen</a:t>
            </a:r>
            <a:r>
              <a:rPr lang="en-US" sz="2000" dirty="0"/>
              <a:t>… det er mere dem </a:t>
            </a:r>
            <a:r>
              <a:rPr lang="en-US" sz="2000" dirty="0" err="1"/>
              <a:t>fra</a:t>
            </a:r>
            <a:r>
              <a:rPr lang="en-US" sz="2000" dirty="0"/>
              <a:t> </a:t>
            </a:r>
            <a:r>
              <a:rPr lang="en-US" sz="2000" dirty="0" err="1"/>
              <a:t>gymnasiet</a:t>
            </a:r>
            <a:r>
              <a:rPr lang="en-US" sz="2000" dirty="0"/>
              <a:t> (CB, </a:t>
            </a:r>
            <a:r>
              <a:rPr lang="en-US" sz="2000" dirty="0" err="1"/>
              <a:t>tømrer</a:t>
            </a:r>
            <a:r>
              <a:rPr lang="en-US" sz="2000" dirty="0"/>
              <a:t>)</a:t>
            </a:r>
            <a:endParaRPr sz="2000" dirty="0"/>
          </a:p>
          <a:p>
            <a:pPr marL="228600" lvl="0" indent="-133350" algn="l" rtl="0">
              <a:lnSpc>
                <a:spcPct val="90000"/>
              </a:lnSpc>
              <a:spcBef>
                <a:spcPts val="1000"/>
              </a:spcBef>
              <a:spcAft>
                <a:spcPts val="0"/>
              </a:spcAft>
              <a:buClr>
                <a:schemeClr val="dk1"/>
              </a:buClr>
              <a:buSzPts val="1500"/>
              <a:buNone/>
            </a:pPr>
            <a:endParaRPr sz="1500" dirty="0"/>
          </a:p>
          <a:p>
            <a:pPr marL="228600" lvl="0" indent="-133350" algn="l" rtl="0">
              <a:lnSpc>
                <a:spcPct val="90000"/>
              </a:lnSpc>
              <a:spcBef>
                <a:spcPts val="1000"/>
              </a:spcBef>
              <a:spcAft>
                <a:spcPts val="0"/>
              </a:spcAft>
              <a:buClr>
                <a:schemeClr val="dk1"/>
              </a:buClr>
              <a:buSzPts val="1500"/>
              <a:buNone/>
            </a:pPr>
            <a:endParaRPr sz="1500" dirty="0"/>
          </a:p>
          <a:p>
            <a:pPr marL="228600" lvl="0" indent="-133350" algn="l" rtl="0">
              <a:lnSpc>
                <a:spcPct val="90000"/>
              </a:lnSpc>
              <a:spcBef>
                <a:spcPts val="1000"/>
              </a:spcBef>
              <a:spcAft>
                <a:spcPts val="0"/>
              </a:spcAft>
              <a:buClr>
                <a:schemeClr val="dk1"/>
              </a:buClr>
              <a:buSzPts val="1500"/>
              <a:buNone/>
            </a:pPr>
            <a:endParaRPr sz="1500" dirty="0"/>
          </a:p>
        </p:txBody>
      </p:sp>
      <p:pic>
        <p:nvPicPr>
          <p:cNvPr id="358" name="Google Shape;358;p23" descr="Et billede, der indeholder indendørs, gulv, område&#10;&#10;Automatisk genereret beskrivelse"/>
          <p:cNvPicPr preferRelativeResize="0"/>
          <p:nvPr/>
        </p:nvPicPr>
        <p:blipFill rotWithShape="1">
          <a:blip r:embed="rId3">
            <a:alphaModFix/>
          </a:blip>
          <a:srcRect l="18327" r="12630"/>
          <a:stretch/>
        </p:blipFill>
        <p:spPr>
          <a:xfrm>
            <a:off x="5878849" y="10"/>
            <a:ext cx="6313150" cy="6857987"/>
          </a:xfrm>
          <a:custGeom>
            <a:avLst/>
            <a:gdLst/>
            <a:ahLst/>
            <a:cxnLst/>
            <a:rect l="l" t="t" r="r" b="b"/>
            <a:pathLst>
              <a:path w="6313150" h="6857997" extrusionOk="0">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ln>
            <a:noFill/>
          </a:ln>
        </p:spPr>
      </p:pic>
      <p:sp>
        <p:nvSpPr>
          <p:cNvPr id="2" name="Date Placeholder 1">
            <a:extLst>
              <a:ext uri="{FF2B5EF4-FFF2-40B4-BE49-F238E27FC236}">
                <a16:creationId xmlns:a16="http://schemas.microsoft.com/office/drawing/2014/main" id="{4E6A4214-B322-D30D-5D87-1127E4FC1C88}"/>
              </a:ext>
            </a:extLst>
          </p:cNvPr>
          <p:cNvSpPr>
            <a:spLocks noGrp="1"/>
          </p:cNvSpPr>
          <p:nvPr>
            <p:ph type="dt" sz="half" idx="10"/>
          </p:nvPr>
        </p:nvSpPr>
        <p:spPr/>
        <p:txBody>
          <a:bodyPr/>
          <a:lstStyle/>
          <a:p>
            <a:fld id="{A53A1CB1-2CB6-4191-9EE5-9EDDBB7BB383}" type="datetime1">
              <a:rPr lang="da-DK" smtClean="0"/>
              <a:t>16-01-2026</a:t>
            </a:fld>
            <a:endParaRPr lang="da-DK"/>
          </a:p>
        </p:txBody>
      </p:sp>
      <p:sp>
        <p:nvSpPr>
          <p:cNvPr id="3" name="Footer Placeholder 2">
            <a:extLst>
              <a:ext uri="{FF2B5EF4-FFF2-40B4-BE49-F238E27FC236}">
                <a16:creationId xmlns:a16="http://schemas.microsoft.com/office/drawing/2014/main" id="{5DD767E6-0195-0F65-A734-D421A62C45B7}"/>
              </a:ext>
            </a:extLst>
          </p:cNvPr>
          <p:cNvSpPr>
            <a:spLocks noGrp="1"/>
          </p:cNvSpPr>
          <p:nvPr>
            <p:ph type="ftr" sz="quarter" idx="11"/>
          </p:nvPr>
        </p:nvSpPr>
        <p:spPr/>
        <p:txBody>
          <a:bodyPr/>
          <a:lstStyle/>
          <a:p>
            <a:r>
              <a:rPr lang="da-DK"/>
              <a:t>sunachristensen@gmail.com</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40" name="Slide Background Fill">
            <a:extLst>
              <a:ext uri="{FF2B5EF4-FFF2-40B4-BE49-F238E27FC236}">
                <a16:creationId xmlns:a16="http://schemas.microsoft.com/office/drawing/2014/main" id="{7D07B7BC-3270-4CF3-A7AA-0937908A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342" name="Group 13341">
            <a:extLst>
              <a:ext uri="{FF2B5EF4-FFF2-40B4-BE49-F238E27FC236}">
                <a16:creationId xmlns:a16="http://schemas.microsoft.com/office/drawing/2014/main" id="{F25CF9F0-F8C1-414D-B348-B5FA27CCE6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3343" name="Color">
              <a:extLst>
                <a:ext uri="{FF2B5EF4-FFF2-40B4-BE49-F238E27FC236}">
                  <a16:creationId xmlns:a16="http://schemas.microsoft.com/office/drawing/2014/main" id="{C1E318F7-B291-4FDB-985C-DB1629D67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44" name="Color">
              <a:extLst>
                <a:ext uri="{FF2B5EF4-FFF2-40B4-BE49-F238E27FC236}">
                  <a16:creationId xmlns:a16="http://schemas.microsoft.com/office/drawing/2014/main" id="{37E06338-E21A-4BCF-BAD5-9E9C1121DA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314" name="Picture 2" descr="Sense of belonging Painting by Martine Df | Saatchi Art Austria">
            <a:extLst>
              <a:ext uri="{FF2B5EF4-FFF2-40B4-BE49-F238E27FC236}">
                <a16:creationId xmlns:a16="http://schemas.microsoft.com/office/drawing/2014/main" id="{2D7817E3-6B5A-9263-FDC2-0723ADA82B9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r="6470" b="-2"/>
          <a:stretch>
            <a:fillRect/>
          </a:stretch>
        </p:blipFill>
        <p:spPr bwMode="auto">
          <a:xfrm>
            <a:off x="859867" y="2197387"/>
            <a:ext cx="5196543" cy="3903162"/>
          </a:xfrm>
          <a:prstGeom prst="rect">
            <a:avLst/>
          </a:prstGeom>
          <a:noFill/>
          <a:extLst>
            <a:ext uri="{909E8E84-426E-40DD-AFC4-6F175D3DCCD1}">
              <a14:hiddenFill xmlns:a14="http://schemas.microsoft.com/office/drawing/2010/main">
                <a:solidFill>
                  <a:srgbClr val="FFFFFF"/>
                </a:solidFill>
              </a14:hiddenFill>
            </a:ext>
          </a:extLst>
        </p:spPr>
      </p:pic>
      <p:grpSp>
        <p:nvGrpSpPr>
          <p:cNvPr id="13346" name="Group 13345">
            <a:extLst>
              <a:ext uri="{FF2B5EF4-FFF2-40B4-BE49-F238E27FC236}">
                <a16:creationId xmlns:a16="http://schemas.microsoft.com/office/drawing/2014/main" id="{B21CE605-3A03-402B-BB38-A81222A0BE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13347" name="Freeform: Shape 13346">
              <a:extLst>
                <a:ext uri="{FF2B5EF4-FFF2-40B4-BE49-F238E27FC236}">
                  <a16:creationId xmlns:a16="http://schemas.microsoft.com/office/drawing/2014/main" id="{EC27C7F5-25D6-4030-88D6-FDD42629F6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48" name="Freeform: Shape 13347">
              <a:extLst>
                <a:ext uri="{FF2B5EF4-FFF2-40B4-BE49-F238E27FC236}">
                  <a16:creationId xmlns:a16="http://schemas.microsoft.com/office/drawing/2014/main" id="{27FFAF58-47B3-4979-854A-961A54F721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49" name="Freeform: Shape 13348">
              <a:extLst>
                <a:ext uri="{FF2B5EF4-FFF2-40B4-BE49-F238E27FC236}">
                  <a16:creationId xmlns:a16="http://schemas.microsoft.com/office/drawing/2014/main" id="{5790E1CE-5AF7-4666-8A98-695A942CB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50" name="Freeform: Shape 13349">
              <a:extLst>
                <a:ext uri="{FF2B5EF4-FFF2-40B4-BE49-F238E27FC236}">
                  <a16:creationId xmlns:a16="http://schemas.microsoft.com/office/drawing/2014/main" id="{47352469-6A4A-46CB-A5D7-3FB2CE6597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51" name="Freeform: Shape 13350">
              <a:extLst>
                <a:ext uri="{FF2B5EF4-FFF2-40B4-BE49-F238E27FC236}">
                  <a16:creationId xmlns:a16="http://schemas.microsoft.com/office/drawing/2014/main" id="{50526BE3-3011-4473-BF37-E41AC2354E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52" name="Freeform: Shape 13351">
              <a:extLst>
                <a:ext uri="{FF2B5EF4-FFF2-40B4-BE49-F238E27FC236}">
                  <a16:creationId xmlns:a16="http://schemas.microsoft.com/office/drawing/2014/main" id="{EEDF85AF-945D-4F82-95F6-BEDCBE6DA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53" name="Freeform: Shape 13352">
              <a:extLst>
                <a:ext uri="{FF2B5EF4-FFF2-40B4-BE49-F238E27FC236}">
                  <a16:creationId xmlns:a16="http://schemas.microsoft.com/office/drawing/2014/main" id="{0FE8AFB9-0F63-4CDE-822A-06D83023DD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5">
            <a:extLst>
              <a:ext uri="{FF2B5EF4-FFF2-40B4-BE49-F238E27FC236}">
                <a16:creationId xmlns:a16="http://schemas.microsoft.com/office/drawing/2014/main" id="{3B003BAE-8597-793C-2268-DFF469720783}"/>
              </a:ext>
            </a:extLst>
          </p:cNvPr>
          <p:cNvSpPr>
            <a:spLocks noGrp="1"/>
          </p:cNvSpPr>
          <p:nvPr>
            <p:ph type="title"/>
          </p:nvPr>
        </p:nvSpPr>
        <p:spPr>
          <a:xfrm>
            <a:off x="786384" y="576072"/>
            <a:ext cx="10377484" cy="1546533"/>
          </a:xfrm>
        </p:spPr>
        <p:txBody>
          <a:bodyPr vert="horz" lIns="91440" tIns="45720" rIns="91440" bIns="45720" rtlCol="0" anchor="t">
            <a:normAutofit/>
          </a:bodyPr>
          <a:lstStyle/>
          <a:p>
            <a:r>
              <a:rPr lang="en-US" sz="4800" b="1">
                <a:solidFill>
                  <a:schemeClr val="bg1"/>
                </a:solidFill>
              </a:rPr>
              <a:t>Hvad belønner en campus sine elever med?</a:t>
            </a:r>
            <a:endParaRPr lang="en-US" sz="4800">
              <a:solidFill>
                <a:schemeClr val="bg1"/>
              </a:solidFill>
            </a:endParaRPr>
          </a:p>
        </p:txBody>
      </p:sp>
      <p:sp>
        <p:nvSpPr>
          <p:cNvPr id="7" name="Content Placeholder 6">
            <a:extLst>
              <a:ext uri="{FF2B5EF4-FFF2-40B4-BE49-F238E27FC236}">
                <a16:creationId xmlns:a16="http://schemas.microsoft.com/office/drawing/2014/main" id="{4C22CDD0-F2D1-B615-F4B6-907898F99420}"/>
              </a:ext>
            </a:extLst>
          </p:cNvPr>
          <p:cNvSpPr>
            <a:spLocks noGrp="1"/>
          </p:cNvSpPr>
          <p:nvPr>
            <p:ph sz="half" idx="2"/>
          </p:nvPr>
        </p:nvSpPr>
        <p:spPr>
          <a:xfrm>
            <a:off x="6464409" y="2197386"/>
            <a:ext cx="4699459" cy="3903163"/>
          </a:xfrm>
        </p:spPr>
        <p:txBody>
          <a:bodyPr vert="horz" lIns="91440" tIns="45720" rIns="91440" bIns="45720" rtlCol="0" anchor="ctr">
            <a:noAutofit/>
          </a:bodyPr>
          <a:lstStyle/>
          <a:p>
            <a:pPr marL="0" indent="0">
              <a:buNone/>
            </a:pPr>
            <a:r>
              <a:rPr lang="da-DK" dirty="0">
                <a:solidFill>
                  <a:schemeClr val="bg1"/>
                </a:solidFill>
              </a:rPr>
              <a:t>Hvad er det egentlig, unge søger, når de vælger at lægge en del af deres liv på et campus? Er det kun uddannelsen – eller også mening, fællesskab og følelsen af at høre til? Hvis et campus skal være mere end et sted at møde op, hvordan mærker eleverne så, at det giver dem noget tilbage?</a:t>
            </a:r>
            <a:br>
              <a:rPr lang="en-US" sz="2400" dirty="0">
                <a:solidFill>
                  <a:schemeClr val="bg1"/>
                </a:solidFill>
              </a:rPr>
            </a:br>
            <a:r>
              <a:rPr lang="en-US" sz="2400" dirty="0">
                <a:solidFill>
                  <a:schemeClr val="bg1"/>
                </a:solidFill>
              </a:rPr>
              <a:t> </a:t>
            </a:r>
          </a:p>
        </p:txBody>
      </p:sp>
      <p:sp>
        <p:nvSpPr>
          <p:cNvPr id="4" name="Date Placeholder 3">
            <a:extLst>
              <a:ext uri="{FF2B5EF4-FFF2-40B4-BE49-F238E27FC236}">
                <a16:creationId xmlns:a16="http://schemas.microsoft.com/office/drawing/2014/main" id="{A00B792D-9280-138D-304C-0A21199B4EC4}"/>
              </a:ext>
            </a:extLst>
          </p:cNvPr>
          <p:cNvSpPr>
            <a:spLocks noGrp="1"/>
          </p:cNvSpPr>
          <p:nvPr>
            <p:ph type="dt" sz="half" idx="10"/>
          </p:nvPr>
        </p:nvSpPr>
        <p:spPr>
          <a:xfrm rot="5400000">
            <a:off x="10735056" y="987552"/>
            <a:ext cx="2286000" cy="640080"/>
          </a:xfrm>
        </p:spPr>
        <p:txBody>
          <a:bodyPr vert="horz" lIns="91440" tIns="45720" rIns="91440" bIns="45720" rtlCol="0" anchor="ctr">
            <a:normAutofit/>
          </a:bodyPr>
          <a:lstStyle/>
          <a:p>
            <a:pPr algn="r">
              <a:spcAft>
                <a:spcPts val="600"/>
              </a:spcAft>
              <a:defRPr/>
            </a:pPr>
            <a:fld id="{DC01138F-87A5-43C6-AC4E-4AA46C8B23F1}" type="datetime1">
              <a:rPr lang="en-US" sz="1000">
                <a:solidFill>
                  <a:schemeClr val="bg1"/>
                </a:solidFill>
                <a:latin typeface="Calibri" panose="020F0502020204030204"/>
              </a:rPr>
              <a:pPr algn="r">
                <a:spcAft>
                  <a:spcPts val="600"/>
                </a:spcAft>
                <a:defRPr/>
              </a:pPr>
              <a:t>1/16/2026</a:t>
            </a:fld>
            <a:endParaRPr lang="en-US" sz="1000">
              <a:solidFill>
                <a:schemeClr val="bg1"/>
              </a:solidFill>
              <a:latin typeface="Calibri" panose="020F0502020204030204"/>
            </a:endParaRPr>
          </a:p>
        </p:txBody>
      </p:sp>
      <p:sp>
        <p:nvSpPr>
          <p:cNvPr id="5" name="Footer Placeholder 4">
            <a:extLst>
              <a:ext uri="{FF2B5EF4-FFF2-40B4-BE49-F238E27FC236}">
                <a16:creationId xmlns:a16="http://schemas.microsoft.com/office/drawing/2014/main" id="{EE69B3B8-C0ED-160B-E99B-9E64539BB53E}"/>
              </a:ext>
            </a:extLst>
          </p:cNvPr>
          <p:cNvSpPr>
            <a:spLocks noGrp="1"/>
          </p:cNvSpPr>
          <p:nvPr>
            <p:ph type="ftr" sz="quarter" idx="11"/>
          </p:nvPr>
        </p:nvSpPr>
        <p:spPr>
          <a:xfrm rot="5400000">
            <a:off x="10040112" y="4032504"/>
            <a:ext cx="3657600" cy="640080"/>
          </a:xfrm>
        </p:spPr>
        <p:txBody>
          <a:bodyPr vert="horz" lIns="91440" tIns="45720" rIns="91440" bIns="45720" rtlCol="0" anchor="ctr">
            <a:normAutofit/>
          </a:bodyPr>
          <a:lstStyle/>
          <a:p>
            <a:pPr>
              <a:spcAft>
                <a:spcPts val="600"/>
              </a:spcAft>
              <a:defRPr/>
            </a:pPr>
            <a:r>
              <a:rPr lang="en-US" sz="1000" kern="1200">
                <a:solidFill>
                  <a:schemeClr val="bg1"/>
                </a:solidFill>
                <a:latin typeface="Calibri" panose="020F0502020204030204"/>
                <a:ea typeface="+mn-ea"/>
                <a:cs typeface="+mn-cs"/>
              </a:rPr>
              <a:t>sunachristensen@gmail.com</a:t>
            </a:r>
          </a:p>
        </p:txBody>
      </p:sp>
    </p:spTree>
    <p:extLst>
      <p:ext uri="{BB962C8B-B14F-4D97-AF65-F5344CB8AC3E}">
        <p14:creationId xmlns:p14="http://schemas.microsoft.com/office/powerpoint/2010/main" val="3583136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F12DB3-5452-47FE-E6FB-5ECF618EDC64}"/>
              </a:ext>
            </a:extLst>
          </p:cNvPr>
          <p:cNvSpPr>
            <a:spLocks noGrp="1"/>
          </p:cNvSpPr>
          <p:nvPr>
            <p:ph type="title"/>
          </p:nvPr>
        </p:nvSpPr>
        <p:spPr>
          <a:xfrm>
            <a:off x="836679" y="723898"/>
            <a:ext cx="6002110" cy="1495425"/>
          </a:xfrm>
        </p:spPr>
        <p:txBody>
          <a:bodyPr>
            <a:normAutofit/>
          </a:bodyPr>
          <a:lstStyle/>
          <a:p>
            <a:r>
              <a:rPr lang="en-GB" sz="4000"/>
              <a:t>Det vi skal sammen: </a:t>
            </a:r>
          </a:p>
        </p:txBody>
      </p:sp>
      <p:sp>
        <p:nvSpPr>
          <p:cNvPr id="3" name="Content Placeholder 2">
            <a:extLst>
              <a:ext uri="{FF2B5EF4-FFF2-40B4-BE49-F238E27FC236}">
                <a16:creationId xmlns:a16="http://schemas.microsoft.com/office/drawing/2014/main" id="{FA61E152-20B4-D615-591F-4CB2DFA6E40F}"/>
              </a:ext>
            </a:extLst>
          </p:cNvPr>
          <p:cNvSpPr>
            <a:spLocks noGrp="1"/>
          </p:cNvSpPr>
          <p:nvPr>
            <p:ph idx="1"/>
          </p:nvPr>
        </p:nvSpPr>
        <p:spPr>
          <a:xfrm>
            <a:off x="836680" y="1754372"/>
            <a:ext cx="6002110" cy="4379729"/>
          </a:xfrm>
        </p:spPr>
        <p:txBody>
          <a:bodyPr>
            <a:normAutofit fontScale="92500" lnSpcReduction="10000"/>
          </a:bodyPr>
          <a:lstStyle/>
          <a:p>
            <a:pPr marL="0" indent="0">
              <a:buNone/>
            </a:pPr>
            <a:endParaRPr lang="en-GB" sz="2000" dirty="0"/>
          </a:p>
          <a:p>
            <a:pPr marL="0" indent="0">
              <a:buNone/>
            </a:pPr>
            <a:r>
              <a:rPr lang="en-GB" sz="2000" dirty="0"/>
              <a:t>9.40	Myter </a:t>
            </a:r>
            <a:r>
              <a:rPr lang="en-GB" sz="2000" dirty="0" err="1"/>
              <a:t>som</a:t>
            </a:r>
            <a:r>
              <a:rPr lang="en-GB" sz="2000" dirty="0"/>
              <a:t> </a:t>
            </a:r>
            <a:r>
              <a:rPr lang="en-GB" sz="2000" dirty="0" err="1"/>
              <a:t>drivkraft</a:t>
            </a:r>
            <a:r>
              <a:rPr lang="en-GB" sz="2000" dirty="0"/>
              <a:t> for </a:t>
            </a:r>
            <a:r>
              <a:rPr lang="en-GB" sz="2000" dirty="0" err="1"/>
              <a:t>nytænkning</a:t>
            </a:r>
            <a:r>
              <a:rPr lang="en-GB" sz="2000" dirty="0"/>
              <a:t> – 	</a:t>
            </a:r>
            <a:r>
              <a:rPr lang="en-GB" sz="2000" dirty="0" err="1"/>
              <a:t>øvelse</a:t>
            </a:r>
            <a:r>
              <a:rPr lang="en-GB" sz="2000" dirty="0"/>
              <a:t> </a:t>
            </a:r>
          </a:p>
          <a:p>
            <a:pPr marL="0" indent="0">
              <a:buNone/>
            </a:pPr>
            <a:r>
              <a:rPr lang="en-GB" sz="2000" dirty="0"/>
              <a:t>9.55	</a:t>
            </a:r>
            <a:r>
              <a:rPr lang="en-GB" sz="2000" dirty="0" err="1"/>
              <a:t>Elevperspektivet</a:t>
            </a:r>
            <a:r>
              <a:rPr lang="en-GB" sz="2000" dirty="0"/>
              <a:t> </a:t>
            </a:r>
            <a:r>
              <a:rPr lang="en-GB" sz="2000" dirty="0" err="1"/>
              <a:t>som</a:t>
            </a:r>
            <a:r>
              <a:rPr lang="en-GB" sz="2000" dirty="0"/>
              <a:t> </a:t>
            </a:r>
            <a:r>
              <a:rPr lang="en-GB" sz="2000" dirty="0" err="1"/>
              <a:t>strategisk</a:t>
            </a:r>
            <a:r>
              <a:rPr lang="en-GB" sz="2000" dirty="0"/>
              <a:t> </a:t>
            </a:r>
            <a:r>
              <a:rPr lang="en-GB" sz="2000" dirty="0" err="1"/>
              <a:t>viden</a:t>
            </a:r>
            <a:r>
              <a:rPr lang="en-GB" sz="2000" dirty="0"/>
              <a:t>  - v. Suna</a:t>
            </a:r>
          </a:p>
          <a:p>
            <a:pPr marL="0" indent="0">
              <a:buNone/>
            </a:pPr>
            <a:r>
              <a:rPr lang="en-GB" sz="2000" dirty="0"/>
              <a:t>10.25 	Pause</a:t>
            </a:r>
          </a:p>
          <a:p>
            <a:pPr marL="0" indent="0">
              <a:buNone/>
            </a:pPr>
            <a:r>
              <a:rPr lang="en-GB" sz="2000" dirty="0"/>
              <a:t>10.40 	</a:t>
            </a:r>
            <a:r>
              <a:rPr lang="en-GB" sz="2000" dirty="0" err="1"/>
              <a:t>Gruppearbejde</a:t>
            </a:r>
            <a:r>
              <a:rPr lang="en-GB" sz="2000" dirty="0"/>
              <a:t> </a:t>
            </a:r>
            <a:r>
              <a:rPr lang="en-GB" sz="2000" dirty="0" err="1"/>
              <a:t>i</a:t>
            </a:r>
            <a:r>
              <a:rPr lang="en-GB" sz="2000" dirty="0"/>
              <a:t> </a:t>
            </a:r>
            <a:r>
              <a:rPr lang="en-GB" sz="2000" dirty="0" err="1"/>
              <a:t>lokalgrupper</a:t>
            </a:r>
            <a:endParaRPr lang="en-GB" sz="2000" dirty="0"/>
          </a:p>
          <a:p>
            <a:pPr marL="0" indent="0">
              <a:buNone/>
            </a:pPr>
            <a:r>
              <a:rPr lang="en-GB" sz="2000" dirty="0"/>
              <a:t>11.10 	“Steder med liv”, </a:t>
            </a:r>
            <a:r>
              <a:rPr lang="en-GB" sz="2000" dirty="0" err="1"/>
              <a:t>praktisk-kreativ</a:t>
            </a:r>
            <a:r>
              <a:rPr lang="en-GB" sz="2000" dirty="0"/>
              <a:t> </a:t>
            </a:r>
            <a:r>
              <a:rPr lang="en-GB" sz="2000" dirty="0" err="1"/>
              <a:t>ideudvikling</a:t>
            </a:r>
            <a:r>
              <a:rPr lang="en-GB" sz="2000" dirty="0"/>
              <a:t> 	v. 	</a:t>
            </a:r>
            <a:r>
              <a:rPr lang="en-GB" sz="2000" dirty="0" err="1"/>
              <a:t>bordene</a:t>
            </a:r>
            <a:endParaRPr lang="en-GB" sz="2000" dirty="0"/>
          </a:p>
          <a:p>
            <a:pPr marL="0" indent="0">
              <a:buNone/>
            </a:pPr>
            <a:r>
              <a:rPr lang="en-GB" sz="2000" dirty="0"/>
              <a:t>11.55 	</a:t>
            </a:r>
            <a:r>
              <a:rPr lang="en-GB" sz="2000" dirty="0" err="1"/>
              <a:t>Fælles</a:t>
            </a:r>
            <a:r>
              <a:rPr lang="en-GB" sz="2000" dirty="0"/>
              <a:t> </a:t>
            </a:r>
            <a:r>
              <a:rPr lang="en-GB" sz="2000" dirty="0" err="1"/>
              <a:t>fremtidsfortælling</a:t>
            </a:r>
            <a:r>
              <a:rPr lang="en-GB" sz="2000" dirty="0"/>
              <a:t> - </a:t>
            </a:r>
            <a:r>
              <a:rPr lang="en-GB" sz="2000" dirty="0" err="1"/>
              <a:t>opsamling</a:t>
            </a:r>
            <a:endParaRPr lang="en-GB" sz="2000" dirty="0"/>
          </a:p>
          <a:p>
            <a:pPr marL="0" indent="0">
              <a:buNone/>
            </a:pPr>
            <a:endParaRPr lang="en-GB" sz="2000" dirty="0"/>
          </a:p>
          <a:p>
            <a:pPr marL="0" indent="0">
              <a:buNone/>
            </a:pPr>
            <a:r>
              <a:rPr lang="en-GB" sz="2000" dirty="0"/>
              <a:t>12.10 	PCR – </a:t>
            </a:r>
            <a:r>
              <a:rPr lang="en-GB" sz="2000" dirty="0" err="1"/>
              <a:t>Hvor</a:t>
            </a:r>
            <a:r>
              <a:rPr lang="en-GB" sz="2000" dirty="0"/>
              <a:t> er vi nu? v. Karin</a:t>
            </a:r>
          </a:p>
          <a:p>
            <a:pPr marL="0" indent="0">
              <a:buNone/>
            </a:pPr>
            <a:r>
              <a:rPr lang="en-GB" sz="2000" dirty="0"/>
              <a:t>12.30 	</a:t>
            </a:r>
            <a:r>
              <a:rPr lang="en-GB" sz="2000" dirty="0" err="1"/>
              <a:t>Frokost</a:t>
            </a:r>
            <a:endParaRPr lang="en-GB" sz="2000" dirty="0"/>
          </a:p>
          <a:p>
            <a:pPr marL="0" indent="0">
              <a:buNone/>
            </a:pPr>
            <a:r>
              <a:rPr lang="en-GB" sz="2000" dirty="0"/>
              <a:t>13.15	</a:t>
            </a:r>
            <a:r>
              <a:rPr lang="en-GB" sz="2000" dirty="0" err="1"/>
              <a:t>Mulighed</a:t>
            </a:r>
            <a:r>
              <a:rPr lang="en-GB" sz="2000" dirty="0"/>
              <a:t> for at </a:t>
            </a:r>
            <a:r>
              <a:rPr lang="en-GB" sz="2000" dirty="0" err="1"/>
              <a:t>arbejde</a:t>
            </a:r>
            <a:r>
              <a:rPr lang="en-GB" sz="2000" dirty="0"/>
              <a:t> </a:t>
            </a:r>
            <a:r>
              <a:rPr lang="en-GB" sz="2000" dirty="0" err="1"/>
              <a:t>videre</a:t>
            </a:r>
            <a:r>
              <a:rPr lang="en-GB" sz="2000" dirty="0"/>
              <a:t> </a:t>
            </a:r>
            <a:r>
              <a:rPr lang="en-GB" sz="2000" dirty="0" err="1"/>
              <a:t>i</a:t>
            </a:r>
            <a:r>
              <a:rPr lang="en-GB" sz="2000" dirty="0"/>
              <a:t> </a:t>
            </a:r>
            <a:r>
              <a:rPr lang="en-GB" sz="2000" dirty="0" err="1"/>
              <a:t>lokale</a:t>
            </a:r>
            <a:r>
              <a:rPr lang="en-GB" sz="2000" dirty="0"/>
              <a:t> </a:t>
            </a:r>
            <a:r>
              <a:rPr lang="en-GB" sz="2000" dirty="0" err="1"/>
              <a:t>grupper</a:t>
            </a:r>
            <a:endParaRPr lang="en-GB" sz="2000" dirty="0"/>
          </a:p>
          <a:p>
            <a:pPr marL="0" indent="0">
              <a:buNone/>
            </a:pPr>
            <a:endParaRPr lang="en-GB" sz="1300" dirty="0"/>
          </a:p>
          <a:p>
            <a:endParaRPr lang="en-GB" sz="1300" dirty="0"/>
          </a:p>
        </p:txBody>
      </p:sp>
      <p:sp>
        <p:nvSpPr>
          <p:cNvPr id="4" name="Date Placeholder 3">
            <a:extLst>
              <a:ext uri="{FF2B5EF4-FFF2-40B4-BE49-F238E27FC236}">
                <a16:creationId xmlns:a16="http://schemas.microsoft.com/office/drawing/2014/main" id="{99540387-2B87-E810-B189-90CC45586CE9}"/>
              </a:ext>
            </a:extLst>
          </p:cNvPr>
          <p:cNvSpPr>
            <a:spLocks noGrp="1"/>
          </p:cNvSpPr>
          <p:nvPr>
            <p:ph type="dt" sz="half" idx="10"/>
          </p:nvPr>
        </p:nvSpPr>
        <p:spPr>
          <a:xfrm>
            <a:off x="838200" y="6356350"/>
            <a:ext cx="2164746" cy="365125"/>
          </a:xfrm>
        </p:spPr>
        <p:txBody>
          <a:bodyPr>
            <a:normAutofit/>
          </a:bodyPr>
          <a:lstStyle/>
          <a:p>
            <a:pPr>
              <a:spcAft>
                <a:spcPts val="600"/>
              </a:spcAft>
            </a:pPr>
            <a:fld id="{DC01138F-87A5-43C6-AC4E-4AA46C8B23F1}" type="datetime1">
              <a:rPr lang="da-DK"/>
              <a:pPr>
                <a:spcAft>
                  <a:spcPts val="600"/>
                </a:spcAft>
              </a:pPr>
              <a:t>16-01-2026</a:t>
            </a:fld>
            <a:endParaRPr lang="da-DK"/>
          </a:p>
        </p:txBody>
      </p:sp>
      <p:sp>
        <p:nvSpPr>
          <p:cNvPr id="5" name="Footer Placeholder 4">
            <a:extLst>
              <a:ext uri="{FF2B5EF4-FFF2-40B4-BE49-F238E27FC236}">
                <a16:creationId xmlns:a16="http://schemas.microsoft.com/office/drawing/2014/main" id="{890E8A64-9CB1-919C-748B-6800D8A97AC7}"/>
              </a:ext>
            </a:extLst>
          </p:cNvPr>
          <p:cNvSpPr>
            <a:spLocks noGrp="1"/>
          </p:cNvSpPr>
          <p:nvPr>
            <p:ph type="ftr" sz="quarter" idx="11"/>
          </p:nvPr>
        </p:nvSpPr>
        <p:spPr>
          <a:xfrm>
            <a:off x="3195473" y="6356350"/>
            <a:ext cx="3811437" cy="365125"/>
          </a:xfrm>
        </p:spPr>
        <p:txBody>
          <a:bodyPr>
            <a:normAutofit/>
          </a:bodyPr>
          <a:lstStyle/>
          <a:p>
            <a:pPr algn="l">
              <a:spcAft>
                <a:spcPts val="600"/>
              </a:spcAft>
            </a:pPr>
            <a:r>
              <a:rPr lang="da-DK"/>
              <a:t>sunachristensen@gmail.com</a:t>
            </a:r>
          </a:p>
        </p:txBody>
      </p:sp>
      <p:pic>
        <p:nvPicPr>
          <p:cNvPr id="8" name="Picture 7">
            <a:extLst>
              <a:ext uri="{FF2B5EF4-FFF2-40B4-BE49-F238E27FC236}">
                <a16:creationId xmlns:a16="http://schemas.microsoft.com/office/drawing/2014/main" id="{99851DA1-D334-6DB1-0ADD-D5EDDD69A007}"/>
              </a:ext>
            </a:extLst>
          </p:cNvPr>
          <p:cNvPicPr>
            <a:picLocks noChangeAspect="1"/>
          </p:cNvPicPr>
          <p:nvPr/>
        </p:nvPicPr>
        <p:blipFill>
          <a:blip r:embed="rId3"/>
          <a:srcRect l="5910" r="41674" b="-2"/>
          <a:stretch>
            <a:fillRect/>
          </a:stretch>
        </p:blipFill>
        <p:spPr>
          <a:xfrm>
            <a:off x="7199440" y="10"/>
            <a:ext cx="4992560" cy="6857990"/>
          </a:xfrm>
          <a:prstGeom prst="rect">
            <a:avLst/>
          </a:prstGeom>
          <a:effectLst/>
        </p:spPr>
      </p:pic>
      <p:sp>
        <p:nvSpPr>
          <p:cNvPr id="6" name="AutoShape 2" descr="Bill Scott: Two Decades at Hollis Taggart – Art Spiel">
            <a:extLst>
              <a:ext uri="{FF2B5EF4-FFF2-40B4-BE49-F238E27FC236}">
                <a16:creationId xmlns:a16="http://schemas.microsoft.com/office/drawing/2014/main" id="{B9F3AF58-CDD8-B9E2-4A69-C7592BC2B4F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7" name="AutoShape 4" descr="Bill Scott: Two Decades at Hollis Taggart – Art Spiel">
            <a:extLst>
              <a:ext uri="{FF2B5EF4-FFF2-40B4-BE49-F238E27FC236}">
                <a16:creationId xmlns:a16="http://schemas.microsoft.com/office/drawing/2014/main" id="{32A6ECF9-189C-CB3A-6C0C-2E2194E8639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696955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057" name="Rectangle 2056">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F94C287-3188-0A75-F26F-FEB2942D90CB}"/>
              </a:ext>
            </a:extLst>
          </p:cNvPr>
          <p:cNvSpPr>
            <a:spLocks noGrp="1"/>
          </p:cNvSpPr>
          <p:nvPr>
            <p:ph type="title"/>
          </p:nvPr>
        </p:nvSpPr>
        <p:spPr>
          <a:xfrm>
            <a:off x="761803" y="350196"/>
            <a:ext cx="4646904" cy="1624520"/>
          </a:xfrm>
        </p:spPr>
        <p:txBody>
          <a:bodyPr anchor="ctr">
            <a:normAutofit/>
          </a:bodyPr>
          <a:lstStyle/>
          <a:p>
            <a:r>
              <a:rPr lang="da-DK" sz="4000" dirty="0"/>
              <a:t>I elevernes sted - øvelse</a:t>
            </a:r>
          </a:p>
        </p:txBody>
      </p:sp>
      <p:sp>
        <p:nvSpPr>
          <p:cNvPr id="8" name="Content Placeholder 7">
            <a:extLst>
              <a:ext uri="{FF2B5EF4-FFF2-40B4-BE49-F238E27FC236}">
                <a16:creationId xmlns:a16="http://schemas.microsoft.com/office/drawing/2014/main" id="{27D4ED73-6032-6C90-F39D-8F4BD1386B17}"/>
              </a:ext>
            </a:extLst>
          </p:cNvPr>
          <p:cNvSpPr>
            <a:spLocks noGrp="1"/>
          </p:cNvSpPr>
          <p:nvPr>
            <p:ph idx="1"/>
          </p:nvPr>
        </p:nvSpPr>
        <p:spPr>
          <a:xfrm>
            <a:off x="761802" y="2743200"/>
            <a:ext cx="4646905" cy="3613149"/>
          </a:xfrm>
        </p:spPr>
        <p:txBody>
          <a:bodyPr anchor="ctr">
            <a:normAutofit/>
          </a:bodyPr>
          <a:lstStyle/>
          <a:p>
            <a:pPr marL="0" indent="0">
              <a:buNone/>
            </a:pPr>
            <a:r>
              <a:rPr lang="da-DK" sz="1700" dirty="0"/>
              <a:t>Tegn og skriv en elevprofil:</a:t>
            </a:r>
          </a:p>
          <a:p>
            <a:pPr lvl="1"/>
            <a:r>
              <a:rPr lang="da-DK" sz="1700" dirty="0"/>
              <a:t>ikke en diagnose</a:t>
            </a:r>
          </a:p>
          <a:p>
            <a:pPr lvl="1"/>
            <a:r>
              <a:rPr lang="da-DK" sz="1700" dirty="0"/>
              <a:t>ikke en persona fra marketing</a:t>
            </a:r>
          </a:p>
          <a:p>
            <a:pPr lvl="1"/>
            <a:r>
              <a:rPr lang="da-DK" sz="1700" dirty="0"/>
              <a:t>men en </a:t>
            </a:r>
            <a:r>
              <a:rPr lang="da-DK" sz="1700" b="1" dirty="0"/>
              <a:t>analytisk figur</a:t>
            </a:r>
          </a:p>
          <a:p>
            <a:pPr marL="457200" lvl="1" indent="0">
              <a:buNone/>
            </a:pPr>
            <a:endParaRPr lang="da-DK" sz="1700" dirty="0"/>
          </a:p>
          <a:p>
            <a:pPr marL="0" indent="0">
              <a:buNone/>
            </a:pPr>
            <a:r>
              <a:rPr lang="da-DK" sz="1700" b="1" dirty="0"/>
              <a:t>Tegn og beskriv en elev ud fra 4 fokuspunkter:</a:t>
            </a:r>
            <a:endParaRPr lang="da-DK" sz="1700" dirty="0"/>
          </a:p>
          <a:p>
            <a:r>
              <a:rPr lang="da-DK" sz="1700" dirty="0"/>
              <a:t>Hverdagsrytme (ankomst, pauser, afslutning)</a:t>
            </a:r>
          </a:p>
          <a:p>
            <a:r>
              <a:rPr lang="da-DK" sz="1700" dirty="0"/>
              <a:t>Krop i rum (hvor er det let/svært at være?)</a:t>
            </a:r>
          </a:p>
          <a:p>
            <a:r>
              <a:rPr lang="da-DK" sz="1700" dirty="0"/>
              <a:t>Relationer (hvor opstår kontakt – og hvor ikke?)</a:t>
            </a:r>
          </a:p>
          <a:p>
            <a:r>
              <a:rPr lang="da-DK" sz="1700" dirty="0"/>
              <a:t>Håb (hvad længes denne elev efter?)</a:t>
            </a:r>
          </a:p>
          <a:p>
            <a:endParaRPr lang="da-DK" sz="1700" dirty="0"/>
          </a:p>
        </p:txBody>
      </p:sp>
      <p:sp>
        <p:nvSpPr>
          <p:cNvPr id="5" name="Date Placeholder 4">
            <a:extLst>
              <a:ext uri="{FF2B5EF4-FFF2-40B4-BE49-F238E27FC236}">
                <a16:creationId xmlns:a16="http://schemas.microsoft.com/office/drawing/2014/main" id="{3CACE4BA-6991-94D6-CE58-3B719B0502B4}"/>
              </a:ext>
            </a:extLst>
          </p:cNvPr>
          <p:cNvSpPr>
            <a:spLocks noGrp="1"/>
          </p:cNvSpPr>
          <p:nvPr>
            <p:ph type="dt" sz="half" idx="10"/>
          </p:nvPr>
        </p:nvSpPr>
        <p:spPr>
          <a:xfrm>
            <a:off x="761802" y="6356350"/>
            <a:ext cx="2819598" cy="365125"/>
          </a:xfrm>
        </p:spPr>
        <p:txBody>
          <a:bodyPr>
            <a:normAutofit/>
          </a:bodyPr>
          <a:lstStyle/>
          <a:p>
            <a:pPr>
              <a:spcAft>
                <a:spcPts val="600"/>
              </a:spcAft>
            </a:pPr>
            <a:fld id="{FD6BFDF6-C906-45C5-9C38-A506ED4B30E4}" type="datetime1">
              <a:rPr lang="da-DK">
                <a:solidFill>
                  <a:schemeClr val="tx1"/>
                </a:solidFill>
              </a:rPr>
              <a:pPr>
                <a:spcAft>
                  <a:spcPts val="600"/>
                </a:spcAft>
              </a:pPr>
              <a:t>16-01-2026</a:t>
            </a:fld>
            <a:endParaRPr lang="da-DK">
              <a:solidFill>
                <a:schemeClr val="tx1"/>
              </a:solidFill>
            </a:endParaRPr>
          </a:p>
        </p:txBody>
      </p:sp>
      <p:pic>
        <p:nvPicPr>
          <p:cNvPr id="2050" name="Picture 2">
            <a:extLst>
              <a:ext uri="{FF2B5EF4-FFF2-40B4-BE49-F238E27FC236}">
                <a16:creationId xmlns:a16="http://schemas.microsoft.com/office/drawing/2014/main" id="{4C9F5564-4D49-04B8-5103-950BCEFC6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058" r="18111" b="1"/>
          <a:stretch>
            <a:fillRect/>
          </a:stretch>
        </p:blipFill>
        <p:spPr bwMode="auto">
          <a:xfrm>
            <a:off x="6232836" y="1"/>
            <a:ext cx="6102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3AE0ED15-978D-E0F8-C21D-E9C1BF6975C4}"/>
              </a:ext>
            </a:extLst>
          </p:cNvPr>
          <p:cNvSpPr>
            <a:spLocks noGrp="1"/>
          </p:cNvSpPr>
          <p:nvPr>
            <p:ph type="ftr" sz="quarter" idx="11"/>
          </p:nvPr>
        </p:nvSpPr>
        <p:spPr>
          <a:xfrm>
            <a:off x="6478073" y="6356350"/>
            <a:ext cx="3303431" cy="365125"/>
          </a:xfrm>
        </p:spPr>
        <p:txBody>
          <a:bodyPr>
            <a:normAutofit/>
          </a:bodyPr>
          <a:lstStyle/>
          <a:p>
            <a:pPr algn="l">
              <a:spcAft>
                <a:spcPts val="600"/>
              </a:spcAft>
            </a:pPr>
            <a:r>
              <a:rPr lang="da-DK">
                <a:solidFill>
                  <a:srgbClr val="FFFFFF"/>
                </a:solidFill>
              </a:rPr>
              <a:t>sunachristensen@gmail.com</a:t>
            </a:r>
          </a:p>
        </p:txBody>
      </p:sp>
    </p:spTree>
    <p:extLst>
      <p:ext uri="{BB962C8B-B14F-4D97-AF65-F5344CB8AC3E}">
        <p14:creationId xmlns:p14="http://schemas.microsoft.com/office/powerpoint/2010/main" val="1392370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3" name="Rectangle 1042">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1E7721-6F72-BABF-5A28-9B485FD17A26}"/>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700" dirty="0"/>
              <a:t>Form </a:t>
            </a:r>
            <a:r>
              <a:rPr lang="en-US" sz="3700" dirty="0" err="1"/>
              <a:t>fremtidens</a:t>
            </a:r>
            <a:r>
              <a:rPr lang="en-US" sz="3700" dirty="0"/>
              <a:t> </a:t>
            </a:r>
            <a:r>
              <a:rPr lang="en-US" sz="3700" dirty="0" err="1"/>
              <a:t>organisering</a:t>
            </a:r>
            <a:r>
              <a:rPr lang="en-US" sz="3700" dirty="0"/>
              <a:t> </a:t>
            </a:r>
            <a:r>
              <a:rPr lang="en-US" sz="3700" dirty="0" err="1"/>
              <a:t>af</a:t>
            </a:r>
            <a:r>
              <a:rPr lang="en-US" sz="3700" dirty="0"/>
              <a:t> </a:t>
            </a:r>
            <a:r>
              <a:rPr lang="en-US" sz="3700" dirty="0" err="1"/>
              <a:t>campusliv</a:t>
            </a:r>
            <a:endParaRPr lang="en-US" sz="3700" dirty="0"/>
          </a:p>
        </p:txBody>
      </p:sp>
      <p:sp>
        <p:nvSpPr>
          <p:cNvPr id="3" name="Content Placeholder 2">
            <a:extLst>
              <a:ext uri="{FF2B5EF4-FFF2-40B4-BE49-F238E27FC236}">
                <a16:creationId xmlns:a16="http://schemas.microsoft.com/office/drawing/2014/main" id="{454C617D-214D-D932-8C52-E4A5CBDAF2FE}"/>
              </a:ext>
            </a:extLst>
          </p:cNvPr>
          <p:cNvSpPr>
            <a:spLocks noGrp="1"/>
          </p:cNvSpPr>
          <p:nvPr>
            <p:ph sz="half" idx="1"/>
          </p:nvPr>
        </p:nvSpPr>
        <p:spPr>
          <a:xfrm>
            <a:off x="836680" y="2093976"/>
            <a:ext cx="6002110" cy="4040125"/>
          </a:xfrm>
        </p:spPr>
        <p:txBody>
          <a:bodyPr vert="horz" lIns="91440" tIns="45720" rIns="91440" bIns="45720" rtlCol="0">
            <a:normAutofit/>
          </a:bodyPr>
          <a:lstStyle/>
          <a:p>
            <a:pPr marL="0" indent="0">
              <a:buNone/>
            </a:pPr>
            <a:r>
              <a:rPr lang="en-US" sz="1900" b="1" dirty="0" err="1"/>
              <a:t>Individuel</a:t>
            </a:r>
            <a:r>
              <a:rPr lang="en-US" sz="1900" b="1" dirty="0"/>
              <a:t> </a:t>
            </a:r>
            <a:r>
              <a:rPr lang="en-US" sz="1900" b="1" dirty="0" err="1"/>
              <a:t>refleksion</a:t>
            </a:r>
            <a:r>
              <a:rPr lang="en-US" sz="1900" b="1" dirty="0"/>
              <a:t> </a:t>
            </a:r>
            <a:r>
              <a:rPr lang="en-US" sz="1900" dirty="0"/>
              <a:t>(5 min, I </a:t>
            </a:r>
            <a:r>
              <a:rPr lang="en-US" sz="1900" dirty="0" err="1"/>
              <a:t>stilhed</a:t>
            </a:r>
            <a:r>
              <a:rPr lang="en-US" sz="1900" dirty="0"/>
              <a:t>)</a:t>
            </a:r>
          </a:p>
          <a:p>
            <a:r>
              <a:rPr lang="en-US" sz="1900" dirty="0"/>
              <a:t>Form det, I </a:t>
            </a:r>
            <a:r>
              <a:rPr lang="en-US" sz="1900" dirty="0" err="1"/>
              <a:t>håber</a:t>
            </a:r>
            <a:r>
              <a:rPr lang="en-US" sz="1900" dirty="0"/>
              <a:t> </a:t>
            </a:r>
            <a:r>
              <a:rPr lang="en-US" sz="1900" dirty="0" err="1"/>
              <a:t>vil</a:t>
            </a:r>
            <a:r>
              <a:rPr lang="en-US" sz="1900" dirty="0"/>
              <a:t> </a:t>
            </a:r>
            <a:r>
              <a:rPr lang="en-US" sz="1900" dirty="0" err="1"/>
              <a:t>begynde</a:t>
            </a:r>
            <a:r>
              <a:rPr lang="en-US" sz="1900" dirty="0"/>
              <a:t>, </a:t>
            </a:r>
            <a:r>
              <a:rPr lang="en-US" sz="1900" dirty="0" err="1"/>
              <a:t>når</a:t>
            </a:r>
            <a:r>
              <a:rPr lang="en-US" sz="1900" dirty="0"/>
              <a:t> I </a:t>
            </a:r>
            <a:r>
              <a:rPr lang="en-US" sz="1900" dirty="0" err="1"/>
              <a:t>skal</a:t>
            </a:r>
            <a:r>
              <a:rPr lang="en-US" sz="1900" dirty="0"/>
              <a:t> </a:t>
            </a:r>
            <a:r>
              <a:rPr lang="en-US" sz="1900" dirty="0" err="1"/>
              <a:t>arbejde</a:t>
            </a:r>
            <a:r>
              <a:rPr lang="en-US" sz="1900" dirty="0"/>
              <a:t> med </a:t>
            </a:r>
            <a:r>
              <a:rPr lang="en-US" sz="1900" dirty="0" err="1"/>
              <a:t>organisering</a:t>
            </a:r>
            <a:r>
              <a:rPr lang="en-US" sz="1900" dirty="0"/>
              <a:t> </a:t>
            </a:r>
            <a:r>
              <a:rPr lang="en-US" sz="1900" dirty="0" err="1"/>
              <a:t>af</a:t>
            </a:r>
            <a:r>
              <a:rPr lang="en-US" sz="1900" dirty="0"/>
              <a:t> det </a:t>
            </a:r>
            <a:r>
              <a:rPr lang="en-US" sz="1900" dirty="0" err="1"/>
              <a:t>kommende</a:t>
            </a:r>
            <a:r>
              <a:rPr lang="en-US" sz="1900" dirty="0"/>
              <a:t> campus – </a:t>
            </a:r>
            <a:r>
              <a:rPr lang="en-US" sz="1900" dirty="0" err="1"/>
              <a:t>på</a:t>
            </a:r>
            <a:r>
              <a:rPr lang="en-US" sz="1900" dirty="0"/>
              <a:t> mange </a:t>
            </a:r>
            <a:r>
              <a:rPr lang="en-US" sz="1900" dirty="0" err="1"/>
              <a:t>niveauer</a:t>
            </a:r>
            <a:r>
              <a:rPr lang="en-US" sz="1900" dirty="0"/>
              <a:t> -  </a:t>
            </a:r>
            <a:r>
              <a:rPr lang="en-US" sz="1900" dirty="0" err="1"/>
              <a:t>fx</a:t>
            </a:r>
            <a:r>
              <a:rPr lang="en-US" sz="1900" dirty="0"/>
              <a:t> </a:t>
            </a:r>
            <a:r>
              <a:rPr lang="en-US" sz="1900" dirty="0" err="1"/>
              <a:t>nysgerrighed</a:t>
            </a:r>
            <a:r>
              <a:rPr lang="en-US" sz="1900" dirty="0"/>
              <a:t>, </a:t>
            </a:r>
            <a:r>
              <a:rPr lang="en-US" sz="1900" dirty="0" err="1"/>
              <a:t>fællesskab</a:t>
            </a:r>
            <a:r>
              <a:rPr lang="en-US" sz="1900" dirty="0"/>
              <a:t>, </a:t>
            </a:r>
            <a:r>
              <a:rPr lang="en-US" sz="1900" dirty="0" err="1"/>
              <a:t>udfordring</a:t>
            </a:r>
            <a:r>
              <a:rPr lang="en-US" sz="1900" dirty="0"/>
              <a:t>, inspiration </a:t>
            </a:r>
          </a:p>
          <a:p>
            <a:r>
              <a:rPr lang="en-US" sz="1900" dirty="0" err="1"/>
              <a:t>Skriv</a:t>
            </a:r>
            <a:r>
              <a:rPr lang="en-US" sz="1900" dirty="0"/>
              <a:t> </a:t>
            </a:r>
            <a:r>
              <a:rPr lang="en-US" sz="1900" dirty="0" err="1"/>
              <a:t>stikord</a:t>
            </a:r>
            <a:endParaRPr lang="en-US" sz="1900" dirty="0"/>
          </a:p>
          <a:p>
            <a:pPr marL="0" indent="0">
              <a:buNone/>
            </a:pPr>
            <a:r>
              <a:rPr lang="en-US" sz="1900" b="1" dirty="0" err="1"/>
              <a:t>Formgivning</a:t>
            </a:r>
            <a:r>
              <a:rPr lang="en-US" sz="1900" b="1" dirty="0"/>
              <a:t> med </a:t>
            </a:r>
            <a:r>
              <a:rPr lang="en-US" sz="1900" b="1" dirty="0" err="1"/>
              <a:t>ståltråd</a:t>
            </a:r>
            <a:r>
              <a:rPr lang="en-US" sz="1900" b="1" dirty="0"/>
              <a:t> </a:t>
            </a:r>
            <a:r>
              <a:rPr lang="en-US" sz="1900" dirty="0"/>
              <a:t>(5 min, </a:t>
            </a:r>
            <a:r>
              <a:rPr lang="en-US" sz="1900" dirty="0" err="1"/>
              <a:t>individuelt</a:t>
            </a:r>
            <a:r>
              <a:rPr lang="en-US" sz="1900" dirty="0"/>
              <a:t>, </a:t>
            </a:r>
            <a:r>
              <a:rPr lang="en-US" sz="1900" dirty="0" err="1"/>
              <a:t>i</a:t>
            </a:r>
            <a:r>
              <a:rPr lang="en-US" sz="1900" dirty="0"/>
              <a:t> </a:t>
            </a:r>
            <a:r>
              <a:rPr lang="en-US" sz="1900" dirty="0" err="1"/>
              <a:t>stilhed</a:t>
            </a:r>
            <a:r>
              <a:rPr lang="en-US" sz="1900" dirty="0"/>
              <a:t>)</a:t>
            </a:r>
          </a:p>
          <a:p>
            <a:r>
              <a:rPr lang="en-US" sz="1900" dirty="0"/>
              <a:t>Brug </a:t>
            </a:r>
            <a:r>
              <a:rPr lang="en-US" sz="1900" dirty="0" err="1"/>
              <a:t>ståltråd</a:t>
            </a:r>
            <a:r>
              <a:rPr lang="en-US" sz="1900" dirty="0"/>
              <a:t> </a:t>
            </a:r>
            <a:r>
              <a:rPr lang="en-US" sz="1900" dirty="0" err="1"/>
              <a:t>til</a:t>
            </a:r>
            <a:r>
              <a:rPr lang="en-US" sz="1900" dirty="0"/>
              <a:t> at </a:t>
            </a:r>
            <a:r>
              <a:rPr lang="en-US" sz="1900" dirty="0" err="1"/>
              <a:t>formgive</a:t>
            </a:r>
            <a:r>
              <a:rPr lang="en-US" sz="1900" dirty="0"/>
              <a:t> dine </a:t>
            </a:r>
            <a:r>
              <a:rPr lang="en-US" sz="1900" dirty="0" err="1"/>
              <a:t>intentioner</a:t>
            </a:r>
            <a:r>
              <a:rPr lang="en-US" sz="1900" dirty="0"/>
              <a:t> </a:t>
            </a:r>
            <a:r>
              <a:rPr lang="en-US" sz="1900" dirty="0" err="1"/>
              <a:t>til</a:t>
            </a:r>
            <a:r>
              <a:rPr lang="en-US" sz="1900" dirty="0"/>
              <a:t> </a:t>
            </a:r>
            <a:r>
              <a:rPr lang="en-US" sz="1900" dirty="0" err="1"/>
              <a:t>en</a:t>
            </a:r>
            <a:r>
              <a:rPr lang="en-US" sz="1900" dirty="0"/>
              <a:t> to-</a:t>
            </a:r>
            <a:r>
              <a:rPr lang="en-US" sz="1900" dirty="0" err="1"/>
              <a:t>eller</a:t>
            </a:r>
            <a:r>
              <a:rPr lang="en-US" sz="1900" dirty="0"/>
              <a:t> </a:t>
            </a:r>
            <a:r>
              <a:rPr lang="en-US" sz="1900" dirty="0" err="1"/>
              <a:t>tredimensionel</a:t>
            </a:r>
            <a:r>
              <a:rPr lang="en-US" sz="1900" dirty="0"/>
              <a:t> form. </a:t>
            </a:r>
            <a:r>
              <a:rPr lang="en-US" sz="1900" dirty="0" err="1"/>
              <a:t>Fokus</a:t>
            </a:r>
            <a:r>
              <a:rPr lang="en-US" sz="1900" dirty="0"/>
              <a:t> er </a:t>
            </a:r>
            <a:r>
              <a:rPr lang="en-US" sz="1900" dirty="0" err="1"/>
              <a:t>på</a:t>
            </a:r>
            <a:r>
              <a:rPr lang="en-US" sz="1900" dirty="0"/>
              <a:t> </a:t>
            </a:r>
            <a:r>
              <a:rPr lang="en-US" sz="1900" dirty="0" err="1"/>
              <a:t>symbolik</a:t>
            </a:r>
            <a:r>
              <a:rPr lang="en-US" sz="1900" dirty="0"/>
              <a:t>; </a:t>
            </a:r>
            <a:r>
              <a:rPr lang="en-US" sz="1900" dirty="0" err="1"/>
              <a:t>fx</a:t>
            </a:r>
            <a:r>
              <a:rPr lang="en-US" sz="1900" dirty="0"/>
              <a:t> </a:t>
            </a:r>
            <a:r>
              <a:rPr lang="en-US" sz="1900" dirty="0" err="1"/>
              <a:t>åbne</a:t>
            </a:r>
            <a:r>
              <a:rPr lang="en-US" sz="1900" dirty="0"/>
              <a:t>, </a:t>
            </a:r>
            <a:r>
              <a:rPr lang="en-US" sz="1900" dirty="0" err="1"/>
              <a:t>inviterende</a:t>
            </a:r>
            <a:r>
              <a:rPr lang="en-US" sz="1900" dirty="0"/>
              <a:t> former, </a:t>
            </a:r>
            <a:r>
              <a:rPr lang="en-US" sz="1900" dirty="0" err="1"/>
              <a:t>spiraler</a:t>
            </a:r>
            <a:r>
              <a:rPr lang="en-US" sz="1900" dirty="0"/>
              <a:t>, </a:t>
            </a:r>
            <a:r>
              <a:rPr lang="en-US" sz="1900" dirty="0" err="1"/>
              <a:t>flettede</a:t>
            </a:r>
            <a:r>
              <a:rPr lang="en-US" sz="1900" dirty="0"/>
              <a:t> </a:t>
            </a:r>
            <a:r>
              <a:rPr lang="en-US" sz="1900" dirty="0" err="1"/>
              <a:t>mønstre</a:t>
            </a:r>
            <a:r>
              <a:rPr lang="en-US" sz="1900" dirty="0"/>
              <a:t>, </a:t>
            </a:r>
            <a:r>
              <a:rPr lang="en-US" sz="1900" dirty="0" err="1"/>
              <a:t>lige</a:t>
            </a:r>
            <a:r>
              <a:rPr lang="en-US" sz="1900" dirty="0"/>
              <a:t> </a:t>
            </a:r>
            <a:r>
              <a:rPr lang="en-US" sz="1900" dirty="0" err="1"/>
              <a:t>linjer</a:t>
            </a:r>
            <a:endParaRPr lang="en-US" sz="1900" dirty="0"/>
          </a:p>
          <a:p>
            <a:r>
              <a:rPr lang="en-US" sz="1900" dirty="0" err="1"/>
              <a:t>Undervejs</a:t>
            </a:r>
            <a:r>
              <a:rPr lang="en-US" sz="1900" dirty="0"/>
              <a:t> </a:t>
            </a:r>
            <a:r>
              <a:rPr lang="en-US" sz="1900" dirty="0" err="1"/>
              <a:t>reflekter</a:t>
            </a:r>
            <a:r>
              <a:rPr lang="en-US" sz="1900" dirty="0"/>
              <a:t> over, </a:t>
            </a:r>
            <a:r>
              <a:rPr lang="en-US" sz="1900" dirty="0" err="1"/>
              <a:t>hvordan</a:t>
            </a:r>
            <a:r>
              <a:rPr lang="en-US" sz="1900" dirty="0"/>
              <a:t> former </a:t>
            </a:r>
            <a:r>
              <a:rPr lang="en-US" sz="1900" dirty="0" err="1"/>
              <a:t>og</a:t>
            </a:r>
            <a:r>
              <a:rPr lang="en-US" sz="1900" dirty="0"/>
              <a:t> typer </a:t>
            </a:r>
            <a:r>
              <a:rPr lang="en-US" sz="1900" dirty="0" err="1"/>
              <a:t>af</a:t>
            </a:r>
            <a:r>
              <a:rPr lang="en-US" sz="1900" dirty="0"/>
              <a:t> </a:t>
            </a:r>
            <a:r>
              <a:rPr lang="en-US" sz="1900" dirty="0" err="1"/>
              <a:t>forbindelser</a:t>
            </a:r>
            <a:r>
              <a:rPr lang="en-US" sz="1900" dirty="0"/>
              <a:t> </a:t>
            </a:r>
            <a:r>
              <a:rPr lang="en-US" sz="1900" dirty="0" err="1"/>
              <a:t>kan</a:t>
            </a:r>
            <a:r>
              <a:rPr lang="en-US" sz="1900" dirty="0"/>
              <a:t> </a:t>
            </a:r>
            <a:r>
              <a:rPr lang="en-US" sz="1900" dirty="0" err="1"/>
              <a:t>sige</a:t>
            </a:r>
            <a:r>
              <a:rPr lang="en-US" sz="1900" dirty="0"/>
              <a:t> </a:t>
            </a:r>
            <a:r>
              <a:rPr lang="en-US" sz="1900" dirty="0" err="1"/>
              <a:t>noget</a:t>
            </a:r>
            <a:r>
              <a:rPr lang="en-US" sz="1900" dirty="0"/>
              <a:t> om </a:t>
            </a:r>
            <a:r>
              <a:rPr lang="en-US" sz="1900" dirty="0" err="1"/>
              <a:t>organisering</a:t>
            </a:r>
            <a:r>
              <a:rPr lang="en-US" sz="1900" dirty="0"/>
              <a:t> </a:t>
            </a:r>
            <a:r>
              <a:rPr lang="en-US" sz="1900" dirty="0" err="1"/>
              <a:t>af</a:t>
            </a:r>
            <a:r>
              <a:rPr lang="en-US" sz="1900" dirty="0"/>
              <a:t> </a:t>
            </a:r>
            <a:r>
              <a:rPr lang="en-US" sz="1900" dirty="0" err="1"/>
              <a:t>campusliv</a:t>
            </a:r>
            <a:endParaRPr lang="en-US" sz="1900" dirty="0"/>
          </a:p>
          <a:p>
            <a:endParaRPr lang="en-US" sz="1900" dirty="0"/>
          </a:p>
        </p:txBody>
      </p:sp>
      <p:sp>
        <p:nvSpPr>
          <p:cNvPr id="4" name="Date Placeholder 3">
            <a:extLst>
              <a:ext uri="{FF2B5EF4-FFF2-40B4-BE49-F238E27FC236}">
                <a16:creationId xmlns:a16="http://schemas.microsoft.com/office/drawing/2014/main" id="{7A94A364-5520-B17C-DAB4-83EF87733740}"/>
              </a:ext>
            </a:extLst>
          </p:cNvPr>
          <p:cNvSpPr>
            <a:spLocks noGrp="1"/>
          </p:cNvSpPr>
          <p:nvPr>
            <p:ph type="dt" sz="half" idx="10"/>
          </p:nvPr>
        </p:nvSpPr>
        <p:spPr>
          <a:xfrm>
            <a:off x="838200" y="6356350"/>
            <a:ext cx="2164746" cy="365125"/>
          </a:xfrm>
        </p:spPr>
        <p:txBody>
          <a:bodyPr vert="horz" lIns="91440" tIns="45720" rIns="91440" bIns="45720" rtlCol="0" anchor="ctr">
            <a:normAutofit/>
          </a:bodyPr>
          <a:lstStyle/>
          <a:p>
            <a:pPr>
              <a:spcAft>
                <a:spcPts val="600"/>
              </a:spcAft>
              <a:defRPr/>
            </a:pPr>
            <a:fld id="{DC01138F-87A5-43C6-AC4E-4AA46C8B23F1}" type="datetime1">
              <a:rPr lang="en-US">
                <a:solidFill>
                  <a:prstClr val="black">
                    <a:tint val="75000"/>
                  </a:prstClr>
                </a:solidFill>
                <a:latin typeface="Calibri" panose="020F0502020204030204"/>
              </a:rPr>
              <a:pPr>
                <a:spcAft>
                  <a:spcPts val="600"/>
                </a:spcAft>
                <a:defRPr/>
              </a:pPr>
              <a:t>1/16/2026</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74899F78-D639-8C4B-677F-6EDC44D51779}"/>
              </a:ext>
            </a:extLst>
          </p:cNvPr>
          <p:cNvSpPr>
            <a:spLocks noGrp="1"/>
          </p:cNvSpPr>
          <p:nvPr>
            <p:ph type="ftr" sz="quarter" idx="11"/>
          </p:nvPr>
        </p:nvSpPr>
        <p:spPr>
          <a:xfrm>
            <a:off x="3195473" y="6356350"/>
            <a:ext cx="3811437" cy="365125"/>
          </a:xfrm>
        </p:spPr>
        <p:txBody>
          <a:bodyPr vert="horz" lIns="91440" tIns="45720" rIns="91440" bIns="45720" rtlCol="0" anchor="ctr">
            <a:normAutofit/>
          </a:bodyPr>
          <a:lstStyle/>
          <a:p>
            <a:pPr algn="l">
              <a:spcAft>
                <a:spcPts val="600"/>
              </a:spcAft>
              <a:defRPr/>
            </a:pPr>
            <a:r>
              <a:rPr lang="en-US" kern="1200">
                <a:solidFill>
                  <a:prstClr val="black">
                    <a:tint val="75000"/>
                  </a:prstClr>
                </a:solidFill>
                <a:latin typeface="Calibri" panose="020F0502020204030204"/>
                <a:ea typeface="+mn-ea"/>
                <a:cs typeface="+mn-cs"/>
              </a:rPr>
              <a:t>sunachristensen@gmail.com</a:t>
            </a:r>
          </a:p>
        </p:txBody>
      </p:sp>
      <p:pic>
        <p:nvPicPr>
          <p:cNvPr id="1028" name="Picture 4" descr="La cultura della tessitura: un modus operandi Il progetto Woven Together di Morgan Kerber è nato dal corso di studi “Conscious Skins” che ho tenuto alla Yale School of Architecture. Questa struttura tessile lunga 8,5 metri, frutto di innovative tecniche di tessitura, serve come spazio per il dialogo e i processi collettivi. © Abeer Seikaly e Dylan Beckman, 2021">
            <a:extLst>
              <a:ext uri="{FF2B5EF4-FFF2-40B4-BE49-F238E27FC236}">
                <a16:creationId xmlns:a16="http://schemas.microsoft.com/office/drawing/2014/main" id="{0AB6342B-316C-D525-BA12-57259C5089A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8309" r="1" b="1"/>
          <a:stretch>
            <a:fillRect/>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290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ectangle 6152">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A725065E-3302-5E82-6BE8-7FDA72356CC9}"/>
              </a:ext>
            </a:extLst>
          </p:cNvPr>
          <p:cNvSpPr>
            <a:spLocks noGrp="1"/>
          </p:cNvSpPr>
          <p:nvPr>
            <p:ph type="title"/>
          </p:nvPr>
        </p:nvSpPr>
        <p:spPr>
          <a:xfrm>
            <a:off x="1137033" y="670559"/>
            <a:ext cx="4683321" cy="2148841"/>
          </a:xfrm>
        </p:spPr>
        <p:txBody>
          <a:bodyPr anchor="t">
            <a:normAutofit/>
          </a:bodyPr>
          <a:lstStyle/>
          <a:p>
            <a:r>
              <a:rPr lang="da-DK" dirty="0"/>
              <a:t>Opsamling</a:t>
            </a:r>
          </a:p>
        </p:txBody>
      </p:sp>
      <p:pic>
        <p:nvPicPr>
          <p:cNvPr id="6146" name="Picture 2" descr="Creating art for belonging | Othering &amp; Belonging Institute">
            <a:extLst>
              <a:ext uri="{FF2B5EF4-FFF2-40B4-BE49-F238E27FC236}">
                <a16:creationId xmlns:a16="http://schemas.microsoft.com/office/drawing/2014/main" id="{74B2EC5A-C062-9B82-84BC-AFBD9497B5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9" r="5134"/>
          <a:stretch>
            <a:fillRect/>
          </a:stretch>
        </p:blipFill>
        <p:spPr bwMode="auto">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2C2F31E9-4BF3-FD4A-220E-F927F367A00C}"/>
              </a:ext>
            </a:extLst>
          </p:cNvPr>
          <p:cNvSpPr>
            <a:spLocks noGrp="1"/>
          </p:cNvSpPr>
          <p:nvPr>
            <p:ph idx="1"/>
          </p:nvPr>
        </p:nvSpPr>
        <p:spPr>
          <a:xfrm>
            <a:off x="6797004" y="670559"/>
            <a:ext cx="4555782" cy="5445076"/>
          </a:xfrm>
        </p:spPr>
        <p:txBody>
          <a:bodyPr anchor="t">
            <a:normAutofit/>
          </a:bodyPr>
          <a:lstStyle/>
          <a:p>
            <a:pPr marL="0" indent="0">
              <a:buNone/>
            </a:pPr>
            <a:r>
              <a:rPr lang="da-DK" sz="4800" dirty="0"/>
              <a:t>Hvilke begyndelser har I formet? </a:t>
            </a:r>
          </a:p>
          <a:p>
            <a:r>
              <a:rPr lang="da-DK" sz="4800" dirty="0"/>
              <a:t>Hvad spirer?</a:t>
            </a:r>
          </a:p>
          <a:p>
            <a:r>
              <a:rPr lang="da-DK" sz="4800" dirty="0"/>
              <a:t>Er der åbninger? </a:t>
            </a:r>
          </a:p>
          <a:p>
            <a:r>
              <a:rPr lang="da-DK" sz="4800" dirty="0"/>
              <a:t>Nye koblinger? </a:t>
            </a:r>
          </a:p>
          <a:p>
            <a:r>
              <a:rPr lang="da-DK" sz="4800" dirty="0"/>
              <a:t>Nye spor?</a:t>
            </a:r>
          </a:p>
          <a:p>
            <a:endParaRPr lang="da-DK" sz="2000" dirty="0"/>
          </a:p>
        </p:txBody>
      </p:sp>
      <p:sp>
        <p:nvSpPr>
          <p:cNvPr id="5" name="Date Placeholder 4">
            <a:extLst>
              <a:ext uri="{FF2B5EF4-FFF2-40B4-BE49-F238E27FC236}">
                <a16:creationId xmlns:a16="http://schemas.microsoft.com/office/drawing/2014/main" id="{CD33F1BF-D8DE-CE6B-6FA9-5E43BBF423CF}"/>
              </a:ext>
            </a:extLst>
          </p:cNvPr>
          <p:cNvSpPr>
            <a:spLocks noGrp="1"/>
          </p:cNvSpPr>
          <p:nvPr>
            <p:ph type="dt" sz="half" idx="10"/>
          </p:nvPr>
        </p:nvSpPr>
        <p:spPr>
          <a:xfrm>
            <a:off x="838200" y="6356350"/>
            <a:ext cx="2743200" cy="365125"/>
          </a:xfrm>
        </p:spPr>
        <p:txBody>
          <a:bodyPr>
            <a:normAutofit/>
          </a:bodyPr>
          <a:lstStyle/>
          <a:p>
            <a:pPr>
              <a:spcAft>
                <a:spcPts val="600"/>
              </a:spcAft>
            </a:pPr>
            <a:fld id="{FD6BFDF6-C906-45C5-9C38-A506ED4B30E4}" type="datetime1">
              <a:rPr lang="da-DK" sz="1000">
                <a:solidFill>
                  <a:srgbClr val="FFFFFF"/>
                </a:solidFill>
              </a:rPr>
              <a:pPr>
                <a:spcAft>
                  <a:spcPts val="600"/>
                </a:spcAft>
              </a:pPr>
              <a:t>16-01-2026</a:t>
            </a:fld>
            <a:endParaRPr lang="da-DK" sz="1000">
              <a:solidFill>
                <a:srgbClr val="FFFFFF"/>
              </a:solidFill>
            </a:endParaRPr>
          </a:p>
        </p:txBody>
      </p:sp>
      <p:sp>
        <p:nvSpPr>
          <p:cNvPr id="6" name="Footer Placeholder 5">
            <a:extLst>
              <a:ext uri="{FF2B5EF4-FFF2-40B4-BE49-F238E27FC236}">
                <a16:creationId xmlns:a16="http://schemas.microsoft.com/office/drawing/2014/main" id="{661F0B20-27D4-23E7-3666-9A398C03B29E}"/>
              </a:ext>
            </a:extLst>
          </p:cNvPr>
          <p:cNvSpPr>
            <a:spLocks noGrp="1"/>
          </p:cNvSpPr>
          <p:nvPr>
            <p:ph type="ftr" sz="quarter" idx="11"/>
          </p:nvPr>
        </p:nvSpPr>
        <p:spPr>
          <a:xfrm>
            <a:off x="4038600" y="6356350"/>
            <a:ext cx="4114800" cy="365125"/>
          </a:xfrm>
        </p:spPr>
        <p:txBody>
          <a:bodyPr>
            <a:normAutofit/>
          </a:bodyPr>
          <a:lstStyle/>
          <a:p>
            <a:pPr>
              <a:spcAft>
                <a:spcPts val="600"/>
              </a:spcAft>
            </a:pPr>
            <a:r>
              <a:rPr lang="da-DK" sz="1000">
                <a:solidFill>
                  <a:srgbClr val="FFFFFF"/>
                </a:solidFill>
              </a:rPr>
              <a:t>sunachristensen@gmail.com</a:t>
            </a:r>
          </a:p>
        </p:txBody>
      </p:sp>
    </p:spTree>
    <p:extLst>
      <p:ext uri="{BB962C8B-B14F-4D97-AF65-F5344CB8AC3E}">
        <p14:creationId xmlns:p14="http://schemas.microsoft.com/office/powerpoint/2010/main" val="32221984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1AB65AE-A08D-4F43-8E53-5F1B8D842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el 5">
            <a:extLst>
              <a:ext uri="{FF2B5EF4-FFF2-40B4-BE49-F238E27FC236}">
                <a16:creationId xmlns:a16="http://schemas.microsoft.com/office/drawing/2014/main" id="{A848FFCB-D3F2-7D4F-9C6D-D9EA559BB702}"/>
              </a:ext>
            </a:extLst>
          </p:cNvPr>
          <p:cNvSpPr>
            <a:spLocks noGrp="1"/>
          </p:cNvSpPr>
          <p:nvPr>
            <p:ph type="title"/>
          </p:nvPr>
        </p:nvSpPr>
        <p:spPr>
          <a:xfrm>
            <a:off x="838199" y="4625162"/>
            <a:ext cx="4153767" cy="1667975"/>
          </a:xfrm>
        </p:spPr>
        <p:txBody>
          <a:bodyPr vert="horz" lIns="91440" tIns="45720" rIns="91440" bIns="45720" rtlCol="0">
            <a:normAutofit/>
          </a:bodyPr>
          <a:lstStyle/>
          <a:p>
            <a:r>
              <a:rPr lang="en-US" sz="4000" dirty="0" err="1"/>
              <a:t>Rigtig</a:t>
            </a:r>
            <a:r>
              <a:rPr lang="en-US" sz="4000" dirty="0"/>
              <a:t> god </a:t>
            </a:r>
            <a:r>
              <a:rPr lang="en-US" sz="4000" dirty="0" err="1"/>
              <a:t>arbejdslyst</a:t>
            </a:r>
            <a:r>
              <a:rPr lang="en-US" sz="4000" dirty="0"/>
              <a:t>!</a:t>
            </a:r>
            <a:endParaRPr lang="en-US" sz="4000" kern="1200" dirty="0">
              <a:latin typeface="+mj-lt"/>
              <a:ea typeface="+mj-ea"/>
              <a:cs typeface="+mj-cs"/>
            </a:endParaRPr>
          </a:p>
        </p:txBody>
      </p:sp>
      <p:pic>
        <p:nvPicPr>
          <p:cNvPr id="2" name="Picture 1">
            <a:extLst>
              <a:ext uri="{FF2B5EF4-FFF2-40B4-BE49-F238E27FC236}">
                <a16:creationId xmlns:a16="http://schemas.microsoft.com/office/drawing/2014/main" id="{91D734FB-2FD7-A46A-D1E1-F817E6E9E5B4}"/>
              </a:ext>
            </a:extLst>
          </p:cNvPr>
          <p:cNvPicPr>
            <a:picLocks noChangeAspect="1"/>
          </p:cNvPicPr>
          <p:nvPr/>
        </p:nvPicPr>
        <p:blipFill>
          <a:blip r:embed="rId3"/>
          <a:srcRect r="-1" b="6100"/>
          <a:stretch>
            <a:fillRect/>
          </a:stretch>
        </p:blipFill>
        <p:spPr>
          <a:xfrm>
            <a:off x="838199" y="536943"/>
            <a:ext cx="4153757" cy="3900336"/>
          </a:xfrm>
          <a:prstGeom prst="rect">
            <a:avLst/>
          </a:prstGeom>
        </p:spPr>
      </p:pic>
      <p:pic>
        <p:nvPicPr>
          <p:cNvPr id="10" name="Pladsholder til indhold 9" descr="Et billede, der indeholder bygning, udendørs, vej, fortov&#10;&#10;Automatisk genereret beskrivelse">
            <a:extLst>
              <a:ext uri="{FF2B5EF4-FFF2-40B4-BE49-F238E27FC236}">
                <a16:creationId xmlns:a16="http://schemas.microsoft.com/office/drawing/2014/main" id="{B3487761-7A93-6444-9290-EE480405BD5A}"/>
              </a:ext>
            </a:extLst>
          </p:cNvPr>
          <p:cNvPicPr>
            <a:picLocks noChangeAspect="1"/>
          </p:cNvPicPr>
          <p:nvPr/>
        </p:nvPicPr>
        <p:blipFill rotWithShape="1">
          <a:blip r:embed="rId4"/>
          <a:srcRect t="5493" r="-2" b="12018"/>
          <a:stretch>
            <a:fillRect/>
          </a:stretch>
        </p:blipFill>
        <p:spPr>
          <a:xfrm>
            <a:off x="5183372" y="536943"/>
            <a:ext cx="6304539" cy="3900336"/>
          </a:xfrm>
          <a:prstGeom prst="rect">
            <a:avLst/>
          </a:prstGeom>
        </p:spPr>
      </p:pic>
      <p:sp>
        <p:nvSpPr>
          <p:cNvPr id="4" name="Pladsholder til dato 3">
            <a:extLst>
              <a:ext uri="{FF2B5EF4-FFF2-40B4-BE49-F238E27FC236}">
                <a16:creationId xmlns:a16="http://schemas.microsoft.com/office/drawing/2014/main" id="{75A23B12-6026-6041-AFE1-1B902226673F}"/>
              </a:ext>
            </a:extLst>
          </p:cNvPr>
          <p:cNvSpPr>
            <a:spLocks noGrp="1"/>
          </p:cNvSpPr>
          <p:nvPr>
            <p:ph type="dt" sz="half" idx="10"/>
          </p:nvPr>
        </p:nvSpPr>
        <p:spPr>
          <a:xfrm>
            <a:off x="838200" y="6356350"/>
            <a:ext cx="2743200" cy="365125"/>
          </a:xfrm>
        </p:spPr>
        <p:txBody>
          <a:bodyPr vert="horz" lIns="91440" tIns="45720" rIns="91440" bIns="45720" rtlCol="0">
            <a:normAutofit/>
          </a:bodyPr>
          <a:lstStyle/>
          <a:p>
            <a:pPr>
              <a:spcAft>
                <a:spcPts val="600"/>
              </a:spcAft>
            </a:pPr>
            <a:fld id="{BDE10A11-C141-1444-A9F0-90D2A87531C8}" type="datetime1">
              <a:rPr lang="en-US">
                <a:uFillTx/>
              </a:rPr>
              <a:pPr>
                <a:spcAft>
                  <a:spcPts val="600"/>
                </a:spcAft>
              </a:pPr>
              <a:t>1/16/2026</a:t>
            </a:fld>
            <a:endParaRPr lang="en-US">
              <a:uFillTx/>
            </a:endParaRPr>
          </a:p>
        </p:txBody>
      </p:sp>
      <p:sp>
        <p:nvSpPr>
          <p:cNvPr id="5" name="Pladsholder til sidefod 4">
            <a:extLst>
              <a:ext uri="{FF2B5EF4-FFF2-40B4-BE49-F238E27FC236}">
                <a16:creationId xmlns:a16="http://schemas.microsoft.com/office/drawing/2014/main" id="{1105A3BA-2189-6C4E-BE0D-A22447C9A555}"/>
              </a:ext>
            </a:extLst>
          </p:cNvPr>
          <p:cNvSpPr>
            <a:spLocks noGrp="1"/>
          </p:cNvSpPr>
          <p:nvPr>
            <p:ph type="ftr" sz="quarter" idx="11"/>
          </p:nvPr>
        </p:nvSpPr>
        <p:spPr>
          <a:xfrm>
            <a:off x="4038600" y="6356350"/>
            <a:ext cx="4114800" cy="365125"/>
          </a:xfrm>
        </p:spPr>
        <p:txBody>
          <a:bodyPr vert="horz" lIns="91440" tIns="45720" rIns="91440" bIns="45720" rtlCol="0">
            <a:normAutofit/>
          </a:bodyPr>
          <a:lstStyle/>
          <a:p>
            <a:pPr>
              <a:spcAft>
                <a:spcPts val="600"/>
              </a:spcAft>
            </a:pPr>
            <a:r>
              <a:rPr lang="en-US" kern="1200">
                <a:uFillTx/>
                <a:latin typeface="+mn-lt"/>
                <a:ea typeface="+mn-ea"/>
                <a:cs typeface="+mn-cs"/>
              </a:rPr>
              <a:t>www.sunachristensen.dk</a:t>
            </a:r>
          </a:p>
        </p:txBody>
      </p:sp>
      <p:pic>
        <p:nvPicPr>
          <p:cNvPr id="3074" name="Picture 2" descr="Vævning Stock-vektorer, royaltyfrie ...">
            <a:extLst>
              <a:ext uri="{FF2B5EF4-FFF2-40B4-BE49-F238E27FC236}">
                <a16:creationId xmlns:a16="http://schemas.microsoft.com/office/drawing/2014/main" id="{A0281D7F-0082-113A-475A-B450E7E91AE4}"/>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5183373" y="4624388"/>
            <a:ext cx="6170428" cy="1668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02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02" name="Rectangle 3101">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299949-BEF8-4263-A31D-8ABC265EF9B0}"/>
              </a:ext>
            </a:extLst>
          </p:cNvPr>
          <p:cNvSpPr>
            <a:spLocks noGrp="1"/>
          </p:cNvSpPr>
          <p:nvPr>
            <p:ph type="title"/>
          </p:nvPr>
        </p:nvSpPr>
        <p:spPr>
          <a:xfrm>
            <a:off x="6739128" y="638089"/>
            <a:ext cx="4818888" cy="1476801"/>
          </a:xfrm>
        </p:spPr>
        <p:txBody>
          <a:bodyPr vert="horz" lIns="91440" tIns="45720" rIns="91440" bIns="45720" rtlCol="0" anchor="b">
            <a:normAutofit/>
          </a:bodyPr>
          <a:lstStyle/>
          <a:p>
            <a:r>
              <a:rPr lang="en-US" sz="3000" b="1" kern="1200">
                <a:solidFill>
                  <a:schemeClr val="tx1"/>
                </a:solidFill>
                <a:latin typeface="+mj-lt"/>
                <a:ea typeface="+mj-ea"/>
                <a:cs typeface="+mj-cs"/>
              </a:rPr>
              <a:t>Myter som drivkraft for nytænkning </a:t>
            </a:r>
            <a:br>
              <a:rPr lang="en-US" sz="3000" kern="1200">
                <a:solidFill>
                  <a:schemeClr val="tx1"/>
                </a:solidFill>
                <a:latin typeface="+mj-lt"/>
                <a:ea typeface="+mj-ea"/>
                <a:cs typeface="+mj-cs"/>
              </a:rPr>
            </a:br>
            <a:endParaRPr lang="en-US" sz="3000" kern="1200">
              <a:solidFill>
                <a:schemeClr val="tx1"/>
              </a:solidFill>
              <a:latin typeface="+mj-lt"/>
              <a:ea typeface="+mj-ea"/>
              <a:cs typeface="+mj-cs"/>
            </a:endParaRPr>
          </a:p>
        </p:txBody>
      </p:sp>
      <p:pic>
        <p:nvPicPr>
          <p:cNvPr id="3076" name="Picture 4" descr="De 4 største myter om digital ...">
            <a:extLst>
              <a:ext uri="{FF2B5EF4-FFF2-40B4-BE49-F238E27FC236}">
                <a16:creationId xmlns:a16="http://schemas.microsoft.com/office/drawing/2014/main" id="{958C7C6C-6446-9920-4BA0-19E1B7DADF6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8037" r="9854"/>
          <a:stretch>
            <a:fillRect/>
          </a:stretch>
        </p:blipFill>
        <p:spPr bwMode="auto">
          <a:xfrm>
            <a:off x="630936" y="1216882"/>
            <a:ext cx="5458968" cy="4424236"/>
          </a:xfrm>
          <a:prstGeom prst="rect">
            <a:avLst/>
          </a:prstGeom>
          <a:noFill/>
          <a:extLst>
            <a:ext uri="{909E8E84-426E-40DD-AFC4-6F175D3DCCD1}">
              <a14:hiddenFill xmlns:a14="http://schemas.microsoft.com/office/drawing/2010/main">
                <a:solidFill>
                  <a:srgbClr val="FFFFFF"/>
                </a:solidFill>
              </a14:hiddenFill>
            </a:ext>
          </a:extLst>
        </p:spPr>
      </p:pic>
      <p:sp>
        <p:nvSpPr>
          <p:cNvPr id="3104"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9" name="Text Placeholder 6">
            <a:extLst>
              <a:ext uri="{FF2B5EF4-FFF2-40B4-BE49-F238E27FC236}">
                <a16:creationId xmlns:a16="http://schemas.microsoft.com/office/drawing/2014/main" id="{807F7FB2-6A9D-497E-9C65-203C3D7BD41A}"/>
              </a:ext>
            </a:extLst>
          </p:cNvPr>
          <p:cNvSpPr>
            <a:spLocks noGrp="1"/>
          </p:cNvSpPr>
          <p:nvPr>
            <p:ph type="body" sz="half" idx="2"/>
          </p:nvPr>
        </p:nvSpPr>
        <p:spPr>
          <a:xfrm>
            <a:off x="6739128" y="2664886"/>
            <a:ext cx="4972708" cy="3550789"/>
          </a:xfrm>
        </p:spPr>
        <p:txBody>
          <a:bodyPr vert="horz" lIns="91440" tIns="45720" rIns="91440" bIns="45720" rtlCol="0" anchor="t">
            <a:normAutofit/>
          </a:bodyPr>
          <a:lstStyle/>
          <a:p>
            <a:r>
              <a:rPr lang="en-US" sz="2200" b="1" dirty="0" err="1"/>
              <a:t>Sådan</a:t>
            </a:r>
            <a:r>
              <a:rPr lang="en-US" sz="2200" b="1" dirty="0"/>
              <a:t> </a:t>
            </a:r>
            <a:r>
              <a:rPr lang="en-US" sz="2200" b="1" dirty="0" err="1"/>
              <a:t>gør</a:t>
            </a:r>
            <a:r>
              <a:rPr lang="en-US" sz="2200" b="1" dirty="0"/>
              <a:t> i: </a:t>
            </a:r>
          </a:p>
          <a:p>
            <a:pPr indent="-228600">
              <a:buFont typeface="Arial" panose="020B0604020202020204" pitchFamily="34" charset="0"/>
              <a:buChar char="•"/>
            </a:pPr>
            <a:endParaRPr lang="en-US" sz="2200" dirty="0"/>
          </a:p>
          <a:p>
            <a:pPr marL="457200" indent="-228600">
              <a:buFont typeface="Arial" panose="020B0604020202020204" pitchFamily="34" charset="0"/>
              <a:buChar char="•"/>
            </a:pPr>
            <a:r>
              <a:rPr lang="en-US" sz="2200" dirty="0"/>
              <a:t>Alle </a:t>
            </a:r>
            <a:r>
              <a:rPr lang="en-US" sz="2200" dirty="0" err="1"/>
              <a:t>står</a:t>
            </a:r>
            <a:r>
              <a:rPr lang="en-US" sz="2200" dirty="0"/>
              <a:t> op </a:t>
            </a:r>
            <a:r>
              <a:rPr lang="en-US" sz="2200" dirty="0" err="1"/>
              <a:t>rundt</a:t>
            </a:r>
            <a:r>
              <a:rPr lang="en-US" sz="2200" dirty="0"/>
              <a:t> om </a:t>
            </a:r>
            <a:r>
              <a:rPr lang="en-US" sz="2200" dirty="0" err="1"/>
              <a:t>bordet</a:t>
            </a:r>
            <a:r>
              <a:rPr lang="en-US" sz="2200" dirty="0"/>
              <a:t>. </a:t>
            </a:r>
          </a:p>
          <a:p>
            <a:pPr marL="457200" indent="-228600">
              <a:buFont typeface="Arial" panose="020B0604020202020204" pitchFamily="34" charset="0"/>
              <a:buChar char="•"/>
            </a:pPr>
            <a:r>
              <a:rPr lang="en-US" sz="2200" dirty="0" err="1"/>
              <a:t>På</a:t>
            </a:r>
            <a:r>
              <a:rPr lang="en-US" sz="2200" dirty="0"/>
              <a:t> </a:t>
            </a:r>
            <a:r>
              <a:rPr lang="en-US" sz="2200" dirty="0" err="1"/>
              <a:t>skift</a:t>
            </a:r>
            <a:r>
              <a:rPr lang="en-US" sz="2200" dirty="0"/>
              <a:t> </a:t>
            </a:r>
            <a:r>
              <a:rPr lang="en-US" sz="2200" dirty="0" err="1"/>
              <a:t>trækker</a:t>
            </a:r>
            <a:r>
              <a:rPr lang="en-US" sz="2200" dirty="0"/>
              <a:t> </a:t>
            </a:r>
            <a:r>
              <a:rPr lang="en-US" sz="2200" dirty="0" err="1"/>
              <a:t>en</a:t>
            </a:r>
            <a:r>
              <a:rPr lang="en-US" sz="2200" dirty="0"/>
              <a:t> </a:t>
            </a:r>
            <a:r>
              <a:rPr lang="en-US" sz="2200" dirty="0" err="1"/>
              <a:t>af</a:t>
            </a:r>
            <a:r>
              <a:rPr lang="en-US" sz="2200" dirty="0"/>
              <a:t> </a:t>
            </a:r>
            <a:r>
              <a:rPr lang="en-US" sz="2200" dirty="0" err="1"/>
              <a:t>jer</a:t>
            </a:r>
            <a:r>
              <a:rPr lang="en-US" sz="2200" dirty="0"/>
              <a:t> et </a:t>
            </a:r>
            <a:r>
              <a:rPr lang="en-US" sz="2200" dirty="0" err="1"/>
              <a:t>kort</a:t>
            </a:r>
            <a:r>
              <a:rPr lang="en-US" sz="2200" dirty="0"/>
              <a:t>, </a:t>
            </a:r>
            <a:r>
              <a:rPr lang="en-US" sz="2200" dirty="0" err="1"/>
              <a:t>læser</a:t>
            </a:r>
            <a:r>
              <a:rPr lang="en-US" sz="2200" dirty="0"/>
              <a:t> </a:t>
            </a:r>
            <a:r>
              <a:rPr lang="en-US" sz="2200" dirty="0" err="1"/>
              <a:t>teksten</a:t>
            </a:r>
            <a:r>
              <a:rPr lang="en-US" sz="2200" dirty="0"/>
              <a:t> op, </a:t>
            </a:r>
            <a:r>
              <a:rPr lang="en-US" sz="2200" dirty="0" err="1"/>
              <a:t>og</a:t>
            </a:r>
            <a:r>
              <a:rPr lang="en-US" sz="2200" dirty="0"/>
              <a:t> </a:t>
            </a:r>
            <a:r>
              <a:rPr lang="en-US" sz="2200" dirty="0" err="1"/>
              <a:t>så</a:t>
            </a:r>
            <a:r>
              <a:rPr lang="en-US" sz="2200" dirty="0"/>
              <a:t> </a:t>
            </a:r>
            <a:r>
              <a:rPr lang="en-US" sz="2200" dirty="0" err="1"/>
              <a:t>drøfter</a:t>
            </a:r>
            <a:r>
              <a:rPr lang="en-US" sz="2200" dirty="0"/>
              <a:t> I </a:t>
            </a:r>
            <a:r>
              <a:rPr lang="en-US" sz="2200" dirty="0" err="1"/>
              <a:t>myten</a:t>
            </a:r>
            <a:r>
              <a:rPr lang="en-US" sz="2200" dirty="0"/>
              <a:t> </a:t>
            </a:r>
            <a:r>
              <a:rPr lang="en-US" sz="2200" dirty="0" err="1"/>
              <a:t>og</a:t>
            </a:r>
            <a:r>
              <a:rPr lang="en-US" sz="2200" dirty="0"/>
              <a:t> </a:t>
            </a:r>
            <a:r>
              <a:rPr lang="en-US" sz="2200" dirty="0" err="1"/>
              <a:t>erfaringer</a:t>
            </a:r>
            <a:r>
              <a:rPr lang="en-US" sz="2200" dirty="0"/>
              <a:t> </a:t>
            </a:r>
            <a:r>
              <a:rPr lang="en-US" sz="2200" dirty="0" err="1"/>
              <a:t>i</a:t>
            </a:r>
            <a:r>
              <a:rPr lang="en-US" sz="2200" dirty="0"/>
              <a:t> </a:t>
            </a:r>
            <a:r>
              <a:rPr lang="en-US" sz="2200" dirty="0" err="1"/>
              <a:t>gruppen</a:t>
            </a:r>
            <a:r>
              <a:rPr lang="en-US" sz="2200" dirty="0"/>
              <a:t>. </a:t>
            </a:r>
          </a:p>
          <a:p>
            <a:pPr marL="457200" indent="-228600">
              <a:buFont typeface="Arial" panose="020B0604020202020204" pitchFamily="34" charset="0"/>
              <a:buChar char="•"/>
            </a:pPr>
            <a:r>
              <a:rPr lang="en-US" sz="2200" dirty="0"/>
              <a:t>Pas </a:t>
            </a:r>
            <a:r>
              <a:rPr lang="en-US" sz="2200" dirty="0" err="1"/>
              <a:t>på</a:t>
            </a:r>
            <a:r>
              <a:rPr lang="en-US" sz="2200" dirty="0"/>
              <a:t> </a:t>
            </a:r>
            <a:r>
              <a:rPr lang="en-US" sz="2200" dirty="0" err="1"/>
              <a:t>tiden</a:t>
            </a:r>
            <a:r>
              <a:rPr lang="en-US" sz="2200" dirty="0"/>
              <a:t>, </a:t>
            </a:r>
            <a:r>
              <a:rPr lang="en-US" sz="2200" dirty="0" err="1"/>
              <a:t>så</a:t>
            </a:r>
            <a:r>
              <a:rPr lang="en-US" sz="2200" dirty="0"/>
              <a:t> I </a:t>
            </a:r>
            <a:r>
              <a:rPr lang="en-US" sz="2200" dirty="0" err="1"/>
              <a:t>når</a:t>
            </a:r>
            <a:r>
              <a:rPr lang="en-US" sz="2200" dirty="0"/>
              <a:t> </a:t>
            </a:r>
            <a:r>
              <a:rPr lang="en-US" sz="2200" dirty="0" err="1"/>
              <a:t>flere</a:t>
            </a:r>
            <a:r>
              <a:rPr lang="en-US" sz="2200" dirty="0"/>
              <a:t> </a:t>
            </a:r>
            <a:r>
              <a:rPr lang="en-US" sz="2200" dirty="0" err="1"/>
              <a:t>forskellige</a:t>
            </a:r>
            <a:r>
              <a:rPr lang="en-US" sz="2200" dirty="0"/>
              <a:t> </a:t>
            </a:r>
            <a:r>
              <a:rPr lang="en-US" sz="2200" dirty="0" err="1"/>
              <a:t>kort</a:t>
            </a:r>
            <a:r>
              <a:rPr lang="en-US" sz="2200" dirty="0"/>
              <a:t> </a:t>
            </a:r>
            <a:r>
              <a:rPr lang="en-US" sz="2200" dirty="0" err="1"/>
              <a:t>og</a:t>
            </a:r>
            <a:r>
              <a:rPr lang="en-US" sz="2200" dirty="0"/>
              <a:t> </a:t>
            </a:r>
            <a:r>
              <a:rPr lang="en-US" sz="2200" dirty="0" err="1"/>
              <a:t>myter</a:t>
            </a:r>
            <a:endParaRPr lang="en-US" sz="2200" dirty="0"/>
          </a:p>
          <a:p>
            <a:pPr marL="457200" indent="-228600">
              <a:buFont typeface="Arial" panose="020B0604020202020204" pitchFamily="34" charset="0"/>
              <a:buChar char="•"/>
            </a:pPr>
            <a:r>
              <a:rPr lang="en-US" sz="2200" dirty="0" err="1"/>
              <a:t>Sæt</a:t>
            </a:r>
            <a:r>
              <a:rPr lang="en-US" sz="2200" dirty="0"/>
              <a:t> </a:t>
            </a:r>
            <a:r>
              <a:rPr lang="en-US" sz="2200" dirty="0" err="1"/>
              <a:t>i</a:t>
            </a:r>
            <a:r>
              <a:rPr lang="en-US" sz="2200" dirty="0"/>
              <a:t> gang</a:t>
            </a:r>
            <a:r>
              <a:rPr lang="en-US" sz="2200" dirty="0">
                <a:sym typeface="Wingdings" panose="05000000000000000000" pitchFamily="2" charset="2"/>
              </a:rPr>
              <a:t> </a:t>
            </a:r>
            <a:endParaRPr lang="en-US" sz="2200" dirty="0"/>
          </a:p>
        </p:txBody>
      </p:sp>
      <p:sp>
        <p:nvSpPr>
          <p:cNvPr id="4" name="Date Placeholder 3">
            <a:extLst>
              <a:ext uri="{FF2B5EF4-FFF2-40B4-BE49-F238E27FC236}">
                <a16:creationId xmlns:a16="http://schemas.microsoft.com/office/drawing/2014/main" id="{E513AAAC-6A63-CF2A-E334-25032DD370B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fld id="{DC01138F-87A5-43C6-AC4E-4AA46C8B23F1}" type="datetime1">
              <a:rPr lang="en-US" smtClean="0"/>
              <a:pPr>
                <a:spcAft>
                  <a:spcPts val="600"/>
                </a:spcAft>
                <a:defRPr/>
              </a:pPr>
              <a:t>1/16/2026</a:t>
            </a:fld>
            <a:endParaRPr lang="en-US"/>
          </a:p>
        </p:txBody>
      </p:sp>
      <p:sp>
        <p:nvSpPr>
          <p:cNvPr id="5" name="Footer Placeholder 4">
            <a:extLst>
              <a:ext uri="{FF2B5EF4-FFF2-40B4-BE49-F238E27FC236}">
                <a16:creationId xmlns:a16="http://schemas.microsoft.com/office/drawing/2014/main" id="{0E288711-2A09-5E54-F752-24232D9A0703}"/>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chemeClr val="tx1">
                    <a:tint val="75000"/>
                  </a:schemeClr>
                </a:solidFill>
                <a:latin typeface="+mn-lt"/>
                <a:ea typeface="+mn-ea"/>
                <a:cs typeface="+mn-cs"/>
              </a:rPr>
              <a:t>sunachristensen@gmail.com</a:t>
            </a:r>
          </a:p>
        </p:txBody>
      </p:sp>
    </p:spTree>
    <p:extLst>
      <p:ext uri="{BB962C8B-B14F-4D97-AF65-F5344CB8AC3E}">
        <p14:creationId xmlns:p14="http://schemas.microsoft.com/office/powerpoint/2010/main" val="217389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3D5FD8E5-43E6-14EC-FE25-9959F2F95A30}"/>
              </a:ext>
            </a:extLst>
          </p:cNvPr>
          <p:cNvSpPr>
            <a:spLocks noGrp="1"/>
          </p:cNvSpPr>
          <p:nvPr>
            <p:ph type="title"/>
          </p:nvPr>
        </p:nvSpPr>
        <p:spPr>
          <a:xfrm>
            <a:off x="6657715" y="467271"/>
            <a:ext cx="4195674" cy="2052522"/>
          </a:xfrm>
        </p:spPr>
        <p:txBody>
          <a:bodyPr vert="horz" lIns="91440" tIns="45720" rIns="91440" bIns="45720" rtlCol="0" anchor="b">
            <a:normAutofit/>
          </a:bodyPr>
          <a:lstStyle/>
          <a:p>
            <a:r>
              <a:rPr lang="en-US" sz="3900"/>
              <a:t>Myter som drivkraft for nytænkning – opsamling</a:t>
            </a:r>
          </a:p>
        </p:txBody>
      </p:sp>
      <p:sp>
        <p:nvSpPr>
          <p:cNvPr id="19" name="Oval 18">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De 4 største myter om digital ...">
            <a:extLst>
              <a:ext uri="{FF2B5EF4-FFF2-40B4-BE49-F238E27FC236}">
                <a16:creationId xmlns:a16="http://schemas.microsoft.com/office/drawing/2014/main" id="{1C54A4ED-41CA-9B50-04F9-C92DF934D41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15819" r="17636"/>
          <a:stretch>
            <a:fillRect/>
          </a:stretch>
        </p:blipFill>
        <p:spPr bwMode="auto">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21"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23"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11" name="Content Placeholder 10">
            <a:extLst>
              <a:ext uri="{FF2B5EF4-FFF2-40B4-BE49-F238E27FC236}">
                <a16:creationId xmlns:a16="http://schemas.microsoft.com/office/drawing/2014/main" id="{103ACBCB-83D9-2E94-78DC-AF50753CB8D6}"/>
              </a:ext>
            </a:extLst>
          </p:cNvPr>
          <p:cNvSpPr>
            <a:spLocks noGrp="1"/>
          </p:cNvSpPr>
          <p:nvPr>
            <p:ph sz="half" idx="2"/>
          </p:nvPr>
        </p:nvSpPr>
        <p:spPr>
          <a:xfrm>
            <a:off x="6657715" y="2990818"/>
            <a:ext cx="4195673" cy="2913872"/>
          </a:xfrm>
        </p:spPr>
        <p:txBody>
          <a:bodyPr vert="horz" lIns="91440" tIns="45720" rIns="91440" bIns="45720" rtlCol="0" anchor="t">
            <a:normAutofit/>
          </a:bodyPr>
          <a:lstStyle/>
          <a:p>
            <a:r>
              <a:rPr lang="en-US" dirty="0" err="1">
                <a:solidFill>
                  <a:schemeClr val="tx1">
                    <a:alpha val="80000"/>
                  </a:schemeClr>
                </a:solidFill>
              </a:rPr>
              <a:t>Hvad</a:t>
            </a:r>
            <a:r>
              <a:rPr lang="en-US" dirty="0">
                <a:solidFill>
                  <a:schemeClr val="tx1">
                    <a:alpha val="80000"/>
                  </a:schemeClr>
                </a:solidFill>
              </a:rPr>
              <a:t> </a:t>
            </a:r>
            <a:r>
              <a:rPr lang="en-US" dirty="0" err="1">
                <a:solidFill>
                  <a:schemeClr val="tx1">
                    <a:alpha val="80000"/>
                  </a:schemeClr>
                </a:solidFill>
              </a:rPr>
              <a:t>hørte</a:t>
            </a:r>
            <a:r>
              <a:rPr lang="en-US" dirty="0">
                <a:solidFill>
                  <a:schemeClr val="tx1">
                    <a:alpha val="80000"/>
                  </a:schemeClr>
                </a:solidFill>
              </a:rPr>
              <a:t> du, </a:t>
            </a:r>
            <a:r>
              <a:rPr lang="en-US" dirty="0" err="1">
                <a:solidFill>
                  <a:schemeClr val="tx1">
                    <a:alpha val="80000"/>
                  </a:schemeClr>
                </a:solidFill>
              </a:rPr>
              <a:t>som</a:t>
            </a:r>
            <a:r>
              <a:rPr lang="en-US" dirty="0">
                <a:solidFill>
                  <a:schemeClr val="tx1">
                    <a:alpha val="80000"/>
                  </a:schemeClr>
                </a:solidFill>
              </a:rPr>
              <a:t> </a:t>
            </a:r>
            <a:r>
              <a:rPr lang="en-US" dirty="0" err="1">
                <a:solidFill>
                  <a:schemeClr val="tx1">
                    <a:alpha val="80000"/>
                  </a:schemeClr>
                </a:solidFill>
              </a:rPr>
              <a:t>bragte</a:t>
            </a:r>
            <a:r>
              <a:rPr lang="en-US" dirty="0">
                <a:solidFill>
                  <a:schemeClr val="tx1">
                    <a:alpha val="80000"/>
                  </a:schemeClr>
                </a:solidFill>
              </a:rPr>
              <a:t> et </a:t>
            </a:r>
            <a:r>
              <a:rPr lang="en-US" dirty="0" err="1">
                <a:solidFill>
                  <a:schemeClr val="tx1">
                    <a:alpha val="80000"/>
                  </a:schemeClr>
                </a:solidFill>
              </a:rPr>
              <a:t>smil</a:t>
            </a:r>
            <a:r>
              <a:rPr lang="en-US" dirty="0">
                <a:solidFill>
                  <a:schemeClr val="tx1">
                    <a:alpha val="80000"/>
                  </a:schemeClr>
                </a:solidFill>
              </a:rPr>
              <a:t> </a:t>
            </a:r>
            <a:r>
              <a:rPr lang="en-US" dirty="0" err="1">
                <a:solidFill>
                  <a:schemeClr val="tx1">
                    <a:alpha val="80000"/>
                  </a:schemeClr>
                </a:solidFill>
              </a:rPr>
              <a:t>eller</a:t>
            </a:r>
            <a:r>
              <a:rPr lang="en-US" dirty="0">
                <a:solidFill>
                  <a:schemeClr val="tx1">
                    <a:alpha val="80000"/>
                  </a:schemeClr>
                </a:solidFill>
              </a:rPr>
              <a:t> </a:t>
            </a:r>
            <a:r>
              <a:rPr lang="en-US" dirty="0" err="1">
                <a:solidFill>
                  <a:schemeClr val="tx1">
                    <a:alpha val="80000"/>
                  </a:schemeClr>
                </a:solidFill>
              </a:rPr>
              <a:t>en</a:t>
            </a:r>
            <a:r>
              <a:rPr lang="en-US" dirty="0">
                <a:solidFill>
                  <a:schemeClr val="tx1">
                    <a:alpha val="80000"/>
                  </a:schemeClr>
                </a:solidFill>
              </a:rPr>
              <a:t> </a:t>
            </a:r>
            <a:r>
              <a:rPr lang="en-US" dirty="0" err="1">
                <a:solidFill>
                  <a:schemeClr val="tx1">
                    <a:alpha val="80000"/>
                  </a:schemeClr>
                </a:solidFill>
              </a:rPr>
              <a:t>eftertanke</a:t>
            </a:r>
            <a:r>
              <a:rPr lang="en-US" dirty="0">
                <a:solidFill>
                  <a:schemeClr val="tx1">
                    <a:alpha val="80000"/>
                  </a:schemeClr>
                </a:solidFill>
              </a:rPr>
              <a:t> </a:t>
            </a:r>
            <a:r>
              <a:rPr lang="en-US" dirty="0" err="1">
                <a:solidFill>
                  <a:schemeClr val="tx1">
                    <a:alpha val="80000"/>
                  </a:schemeClr>
                </a:solidFill>
              </a:rPr>
              <a:t>frem</a:t>
            </a:r>
            <a:r>
              <a:rPr lang="en-US" dirty="0">
                <a:solidFill>
                  <a:schemeClr val="tx1">
                    <a:alpha val="80000"/>
                  </a:schemeClr>
                </a:solidFill>
              </a:rPr>
              <a:t>? </a:t>
            </a:r>
          </a:p>
          <a:p>
            <a:r>
              <a:rPr lang="en-US" dirty="0" err="1">
                <a:solidFill>
                  <a:schemeClr val="tx1">
                    <a:alpha val="80000"/>
                  </a:schemeClr>
                </a:solidFill>
              </a:rPr>
              <a:t>Hvilke</a:t>
            </a:r>
            <a:r>
              <a:rPr lang="en-US" dirty="0">
                <a:solidFill>
                  <a:schemeClr val="tx1">
                    <a:alpha val="80000"/>
                  </a:schemeClr>
                </a:solidFill>
              </a:rPr>
              <a:t> </a:t>
            </a:r>
            <a:r>
              <a:rPr lang="en-US" dirty="0" err="1">
                <a:solidFill>
                  <a:schemeClr val="tx1">
                    <a:alpha val="80000"/>
                  </a:schemeClr>
                </a:solidFill>
              </a:rPr>
              <a:t>myter</a:t>
            </a:r>
            <a:r>
              <a:rPr lang="en-US" dirty="0">
                <a:solidFill>
                  <a:schemeClr val="tx1">
                    <a:alpha val="80000"/>
                  </a:schemeClr>
                </a:solidFill>
              </a:rPr>
              <a:t> </a:t>
            </a:r>
            <a:r>
              <a:rPr lang="en-US" dirty="0" err="1">
                <a:solidFill>
                  <a:schemeClr val="tx1">
                    <a:alpha val="80000"/>
                  </a:schemeClr>
                </a:solidFill>
              </a:rPr>
              <a:t>har</a:t>
            </a:r>
            <a:r>
              <a:rPr lang="en-US" dirty="0">
                <a:solidFill>
                  <a:schemeClr val="tx1">
                    <a:alpha val="80000"/>
                  </a:schemeClr>
                </a:solidFill>
              </a:rPr>
              <a:t> I </a:t>
            </a:r>
            <a:r>
              <a:rPr lang="en-US" dirty="0" err="1">
                <a:solidFill>
                  <a:schemeClr val="tx1">
                    <a:alpha val="80000"/>
                  </a:schemeClr>
                </a:solidFill>
              </a:rPr>
              <a:t>punkteret</a:t>
            </a:r>
            <a:r>
              <a:rPr lang="en-US" dirty="0">
                <a:solidFill>
                  <a:schemeClr val="tx1">
                    <a:alpha val="80000"/>
                  </a:schemeClr>
                </a:solidFill>
              </a:rPr>
              <a:t> – </a:t>
            </a:r>
            <a:r>
              <a:rPr lang="en-US" dirty="0" err="1">
                <a:solidFill>
                  <a:schemeClr val="tx1">
                    <a:alpha val="80000"/>
                  </a:schemeClr>
                </a:solidFill>
              </a:rPr>
              <a:t>og</a:t>
            </a:r>
            <a:r>
              <a:rPr lang="en-US" dirty="0">
                <a:solidFill>
                  <a:schemeClr val="tx1">
                    <a:alpha val="80000"/>
                  </a:schemeClr>
                </a:solidFill>
              </a:rPr>
              <a:t> </a:t>
            </a:r>
            <a:r>
              <a:rPr lang="en-US" dirty="0" err="1">
                <a:solidFill>
                  <a:schemeClr val="tx1">
                    <a:alpha val="80000"/>
                  </a:schemeClr>
                </a:solidFill>
              </a:rPr>
              <a:t>til</a:t>
            </a:r>
            <a:r>
              <a:rPr lang="en-US" dirty="0">
                <a:solidFill>
                  <a:schemeClr val="tx1">
                    <a:alpha val="80000"/>
                  </a:schemeClr>
                </a:solidFill>
              </a:rPr>
              <a:t> </a:t>
            </a:r>
            <a:r>
              <a:rPr lang="en-US" dirty="0" err="1">
                <a:solidFill>
                  <a:schemeClr val="tx1">
                    <a:alpha val="80000"/>
                  </a:schemeClr>
                </a:solidFill>
              </a:rPr>
              <a:t>fordel</a:t>
            </a:r>
            <a:r>
              <a:rPr lang="en-US" dirty="0">
                <a:solidFill>
                  <a:schemeClr val="tx1">
                    <a:alpha val="80000"/>
                  </a:schemeClr>
                </a:solidFill>
              </a:rPr>
              <a:t> for </a:t>
            </a:r>
            <a:r>
              <a:rPr lang="en-US" dirty="0" err="1">
                <a:solidFill>
                  <a:schemeClr val="tx1">
                    <a:alpha val="80000"/>
                  </a:schemeClr>
                </a:solidFill>
              </a:rPr>
              <a:t>hvilke</a:t>
            </a:r>
            <a:r>
              <a:rPr lang="en-US" dirty="0">
                <a:solidFill>
                  <a:schemeClr val="tx1">
                    <a:alpha val="80000"/>
                  </a:schemeClr>
                </a:solidFill>
              </a:rPr>
              <a:t> nye </a:t>
            </a:r>
            <a:r>
              <a:rPr lang="en-US" dirty="0" err="1">
                <a:solidFill>
                  <a:schemeClr val="tx1">
                    <a:alpha val="80000"/>
                  </a:schemeClr>
                </a:solidFill>
              </a:rPr>
              <a:t>erkendelser</a:t>
            </a:r>
            <a:r>
              <a:rPr lang="en-US" sz="2000" dirty="0">
                <a:solidFill>
                  <a:schemeClr val="tx1">
                    <a:alpha val="80000"/>
                  </a:schemeClr>
                </a:solidFill>
              </a:rPr>
              <a:t>? </a:t>
            </a:r>
          </a:p>
        </p:txBody>
      </p:sp>
      <p:sp>
        <p:nvSpPr>
          <p:cNvPr id="6" name="Footer Placeholder 5">
            <a:extLst>
              <a:ext uri="{FF2B5EF4-FFF2-40B4-BE49-F238E27FC236}">
                <a16:creationId xmlns:a16="http://schemas.microsoft.com/office/drawing/2014/main" id="{E624CA3C-899B-1BCD-8632-F8E7580BB377}"/>
              </a:ext>
            </a:extLst>
          </p:cNvPr>
          <p:cNvSpPr>
            <a:spLocks noGrp="1"/>
          </p:cNvSpPr>
          <p:nvPr>
            <p:ph type="ftr" sz="quarter" idx="11"/>
          </p:nvPr>
        </p:nvSpPr>
        <p:spPr>
          <a:xfrm rot="16200000">
            <a:off x="9812115" y="1591485"/>
            <a:ext cx="3548094" cy="365125"/>
          </a:xfrm>
        </p:spPr>
        <p:txBody>
          <a:bodyPr vert="horz" lIns="91440" tIns="45720" rIns="91440" bIns="45720" rtlCol="0" anchor="ctr">
            <a:normAutofit/>
          </a:bodyPr>
          <a:lstStyle/>
          <a:p>
            <a:pPr>
              <a:spcAft>
                <a:spcPts val="600"/>
              </a:spcAft>
              <a:defRPr/>
            </a:pPr>
            <a:r>
              <a:rPr lang="en-US" kern="1200">
                <a:solidFill>
                  <a:schemeClr val="tx1">
                    <a:alpha val="60000"/>
                  </a:schemeClr>
                </a:solidFill>
                <a:latin typeface="Calibri" panose="020F0502020204030204"/>
                <a:ea typeface="+mn-ea"/>
                <a:cs typeface="+mn-cs"/>
              </a:rPr>
              <a:t>sunachristensen@gmail.com</a:t>
            </a:r>
          </a:p>
        </p:txBody>
      </p:sp>
      <p:sp>
        <p:nvSpPr>
          <p:cNvPr id="25"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sp>
        <p:nvSpPr>
          <p:cNvPr id="5" name="Date Placeholder 4">
            <a:extLst>
              <a:ext uri="{FF2B5EF4-FFF2-40B4-BE49-F238E27FC236}">
                <a16:creationId xmlns:a16="http://schemas.microsoft.com/office/drawing/2014/main" id="{D8A0A215-1BCF-6450-79C8-B1C9240DB90F}"/>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fld id="{42D1944D-628B-4BA6-84E1-9A2BB8DD5D0F}" type="datetime1">
              <a:rPr lang="en-US">
                <a:solidFill>
                  <a:schemeClr val="tx1">
                    <a:alpha val="60000"/>
                  </a:schemeClr>
                </a:solidFill>
                <a:latin typeface="Calibri" panose="020F0502020204030204"/>
              </a:rPr>
              <a:pPr>
                <a:spcAft>
                  <a:spcPts val="600"/>
                </a:spcAft>
                <a:defRPr/>
              </a:pPr>
              <a:t>1/16/2026</a:t>
            </a:fld>
            <a:endParaRPr lang="en-US">
              <a:solidFill>
                <a:schemeClr val="tx1">
                  <a:alpha val="60000"/>
                </a:schemeClr>
              </a:solidFill>
              <a:latin typeface="Calibri" panose="020F0502020204030204"/>
            </a:endParaRPr>
          </a:p>
        </p:txBody>
      </p:sp>
      <p:cxnSp>
        <p:nvCxnSpPr>
          <p:cNvPr id="27"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0137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7" name="Picture 16" descr="Forstørrelsesglas på klar baggrund">
            <a:extLst>
              <a:ext uri="{FF2B5EF4-FFF2-40B4-BE49-F238E27FC236}">
                <a16:creationId xmlns:a16="http://schemas.microsoft.com/office/drawing/2014/main" id="{C2ED56B8-23D9-199B-423C-A4ABDD112B1D}"/>
              </a:ext>
            </a:extLst>
          </p:cNvPr>
          <p:cNvPicPr>
            <a:picLocks noChangeAspect="1"/>
          </p:cNvPicPr>
          <p:nvPr/>
        </p:nvPicPr>
        <p:blipFill rotWithShape="1">
          <a:blip r:embed="rId3"/>
          <a:srcRect r="-1" b="15708"/>
          <a:stretch>
            <a:fillRect/>
          </a:stretch>
        </p:blipFill>
        <p:spPr>
          <a:xfrm>
            <a:off x="1524" y="10"/>
            <a:ext cx="12188952" cy="6857990"/>
          </a:xfrm>
          <a:prstGeom prst="rect">
            <a:avLst/>
          </a:prstGeom>
        </p:spPr>
      </p:pic>
      <p:sp>
        <p:nvSpPr>
          <p:cNvPr id="41" name="Freeform: Shape 40">
            <a:extLst>
              <a:ext uri="{FF2B5EF4-FFF2-40B4-BE49-F238E27FC236}">
                <a16:creationId xmlns:a16="http://schemas.microsoft.com/office/drawing/2014/main" id="{F6DD4703-FD80-4610-ACE9-01DCD86D8C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9CEFCBC2-6F82-4011-8D8D-90F43DCB1D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08571"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44">
            <a:extLst>
              <a:ext uri="{FF2B5EF4-FFF2-40B4-BE49-F238E27FC236}">
                <a16:creationId xmlns:a16="http://schemas.microsoft.com/office/drawing/2014/main" id="{2E9DED9E-DE30-402A-B9D1-AC3C24025A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35602"/>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7" name="Freeform: Shape 46">
            <a:extLst>
              <a:ext uri="{FF2B5EF4-FFF2-40B4-BE49-F238E27FC236}">
                <a16:creationId xmlns:a16="http://schemas.microsoft.com/office/drawing/2014/main" id="{5CCB7C65-BA06-49C5-8D3C-51F97B409D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35602"/>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 name="Titel 6">
            <a:extLst>
              <a:ext uri="{FF2B5EF4-FFF2-40B4-BE49-F238E27FC236}">
                <a16:creationId xmlns:a16="http://schemas.microsoft.com/office/drawing/2014/main" id="{97DC9F38-E10B-0045-B3E2-E0375B0B67C1}"/>
              </a:ext>
            </a:extLst>
          </p:cNvPr>
          <p:cNvSpPr>
            <a:spLocks noGrp="1"/>
          </p:cNvSpPr>
          <p:nvPr>
            <p:ph type="ctrTitle"/>
          </p:nvPr>
        </p:nvSpPr>
        <p:spPr>
          <a:xfrm>
            <a:off x="2190750" y="1346268"/>
            <a:ext cx="7810500" cy="2661189"/>
          </a:xfrm>
        </p:spPr>
        <p:txBody>
          <a:bodyPr anchor="b">
            <a:normAutofit/>
          </a:bodyPr>
          <a:lstStyle/>
          <a:p>
            <a:r>
              <a:rPr lang="da-DK" b="1" dirty="0"/>
              <a:t>Elevers steder / Steder til elever</a:t>
            </a:r>
          </a:p>
        </p:txBody>
      </p:sp>
      <p:sp>
        <p:nvSpPr>
          <p:cNvPr id="27" name="Pladsholder til indhold 7">
            <a:extLst>
              <a:ext uri="{FF2B5EF4-FFF2-40B4-BE49-F238E27FC236}">
                <a16:creationId xmlns:a16="http://schemas.microsoft.com/office/drawing/2014/main" id="{FB8C4C94-6CD4-7745-B7B9-077A6FBCA549}"/>
              </a:ext>
            </a:extLst>
          </p:cNvPr>
          <p:cNvSpPr>
            <a:spLocks noGrp="1"/>
          </p:cNvSpPr>
          <p:nvPr>
            <p:ph type="subTitle" idx="1"/>
          </p:nvPr>
        </p:nvSpPr>
        <p:spPr>
          <a:xfrm>
            <a:off x="2619375" y="4214191"/>
            <a:ext cx="6953250" cy="1360919"/>
          </a:xfrm>
        </p:spPr>
        <p:txBody>
          <a:bodyPr anchor="t">
            <a:normAutofit/>
          </a:bodyPr>
          <a:lstStyle/>
          <a:p>
            <a:endParaRPr lang="da-DK" sz="1500" dirty="0"/>
          </a:p>
        </p:txBody>
      </p:sp>
      <p:sp>
        <p:nvSpPr>
          <p:cNvPr id="6" name="Pladsholder til sidefod 5">
            <a:extLst>
              <a:ext uri="{FF2B5EF4-FFF2-40B4-BE49-F238E27FC236}">
                <a16:creationId xmlns:a16="http://schemas.microsoft.com/office/drawing/2014/main" id="{F9481822-D34B-6143-9627-F399F6515BEB}"/>
              </a:ext>
            </a:extLst>
          </p:cNvPr>
          <p:cNvSpPr>
            <a:spLocks noGrp="1"/>
          </p:cNvSpPr>
          <p:nvPr>
            <p:ph type="ftr" sz="quarter" idx="11"/>
          </p:nvPr>
        </p:nvSpPr>
        <p:spPr>
          <a:xfrm>
            <a:off x="3872386" y="6356350"/>
            <a:ext cx="4447228" cy="365125"/>
          </a:xfrm>
        </p:spPr>
        <p:txBody>
          <a:bodyPr>
            <a:normAutofit/>
          </a:bodyPr>
          <a:lstStyle/>
          <a:p>
            <a:pPr>
              <a:spcAft>
                <a:spcPts val="600"/>
              </a:spcAft>
            </a:pPr>
            <a:r>
              <a:rPr lang="da-DK">
                <a:solidFill>
                  <a:schemeClr val="tx1"/>
                </a:solidFill>
                <a:uFillTx/>
              </a:rPr>
              <a:t>sunachristensen@gmail.com</a:t>
            </a:r>
          </a:p>
        </p:txBody>
      </p:sp>
      <p:sp>
        <p:nvSpPr>
          <p:cNvPr id="5" name="Pladsholder til dato 4">
            <a:extLst>
              <a:ext uri="{FF2B5EF4-FFF2-40B4-BE49-F238E27FC236}">
                <a16:creationId xmlns:a16="http://schemas.microsoft.com/office/drawing/2014/main" id="{CCDDE43E-93ED-7848-A7B5-E9ADFABFF4FE}"/>
              </a:ext>
            </a:extLst>
          </p:cNvPr>
          <p:cNvSpPr>
            <a:spLocks noGrp="1"/>
          </p:cNvSpPr>
          <p:nvPr>
            <p:ph type="dt" sz="half" idx="10"/>
          </p:nvPr>
        </p:nvSpPr>
        <p:spPr>
          <a:xfrm>
            <a:off x="8521768" y="6356350"/>
            <a:ext cx="2176712" cy="365125"/>
          </a:xfrm>
        </p:spPr>
        <p:txBody>
          <a:bodyPr>
            <a:normAutofit/>
          </a:bodyPr>
          <a:lstStyle/>
          <a:p>
            <a:pPr algn="r">
              <a:spcAft>
                <a:spcPts val="600"/>
              </a:spcAft>
            </a:pPr>
            <a:fld id="{B6406DE2-6336-48DD-A5C6-F0A5A218D321}" type="datetime1">
              <a:rPr lang="da-DK" smtClean="0">
                <a:solidFill>
                  <a:srgbClr val="FFFFFF"/>
                </a:solidFill>
                <a:uFillTx/>
              </a:rPr>
              <a:pPr algn="r">
                <a:spcAft>
                  <a:spcPts val="600"/>
                </a:spcAft>
              </a:pPr>
              <a:t>16-01-2026</a:t>
            </a:fld>
            <a:endParaRPr lang="da-DK">
              <a:solidFill>
                <a:srgbClr val="FFFFFF"/>
              </a:solidFill>
              <a:uFillTx/>
            </a:endParaRPr>
          </a:p>
        </p:txBody>
      </p:sp>
    </p:spTree>
    <p:extLst>
      <p:ext uri="{BB962C8B-B14F-4D97-AF65-F5344CB8AC3E}">
        <p14:creationId xmlns:p14="http://schemas.microsoft.com/office/powerpoint/2010/main" val="2641595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74BA4-B66A-B9A7-F260-2D528259B702}"/>
              </a:ext>
            </a:extLst>
          </p:cNvPr>
          <p:cNvSpPr>
            <a:spLocks noGrp="1"/>
          </p:cNvSpPr>
          <p:nvPr>
            <p:ph type="title"/>
          </p:nvPr>
        </p:nvSpPr>
        <p:spPr>
          <a:xfrm>
            <a:off x="992322" y="1175336"/>
            <a:ext cx="4172480" cy="898394"/>
          </a:xfrm>
        </p:spPr>
        <p:txBody>
          <a:bodyPr vert="horz" lIns="91440" tIns="45720" rIns="91440" bIns="45720" rtlCol="0" anchor="b">
            <a:normAutofit fontScale="90000"/>
          </a:bodyPr>
          <a:lstStyle/>
          <a:p>
            <a:pPr algn="ctr"/>
            <a:r>
              <a:rPr lang="en-US" sz="4000" dirty="0" err="1"/>
              <a:t>Hvorfor</a:t>
            </a:r>
            <a:r>
              <a:rPr lang="en-US" sz="4000" dirty="0"/>
              <a:t> </a:t>
            </a:r>
            <a:r>
              <a:rPr lang="en-US" sz="4000" dirty="0" err="1"/>
              <a:t>elevperspektiv</a:t>
            </a:r>
            <a:r>
              <a:rPr lang="en-US" sz="4000" dirty="0"/>
              <a:t>?</a:t>
            </a:r>
          </a:p>
        </p:txBody>
      </p:sp>
      <p:sp>
        <p:nvSpPr>
          <p:cNvPr id="3" name="Content Placeholder 2">
            <a:extLst>
              <a:ext uri="{FF2B5EF4-FFF2-40B4-BE49-F238E27FC236}">
                <a16:creationId xmlns:a16="http://schemas.microsoft.com/office/drawing/2014/main" id="{FF3A526A-1D69-4C4D-11E1-977994EBCA73}"/>
              </a:ext>
            </a:extLst>
          </p:cNvPr>
          <p:cNvSpPr>
            <a:spLocks noGrp="1"/>
          </p:cNvSpPr>
          <p:nvPr>
            <p:ph type="body" idx="1"/>
          </p:nvPr>
        </p:nvSpPr>
        <p:spPr>
          <a:xfrm>
            <a:off x="838201" y="2449286"/>
            <a:ext cx="4326602" cy="3717991"/>
          </a:xfrm>
        </p:spPr>
        <p:txBody>
          <a:bodyPr vert="horz" lIns="91440" tIns="45720" rIns="91440" bIns="45720" rtlCol="0" anchor="t">
            <a:normAutofit lnSpcReduction="10000"/>
          </a:bodyPr>
          <a:lstStyle/>
          <a:p>
            <a:r>
              <a:rPr lang="en-US" sz="2800" dirty="0" err="1">
                <a:solidFill>
                  <a:schemeClr val="tx1"/>
                </a:solidFill>
              </a:rPr>
              <a:t>Elever</a:t>
            </a:r>
            <a:r>
              <a:rPr lang="en-US" sz="2800" dirty="0">
                <a:solidFill>
                  <a:schemeClr val="tx1"/>
                </a:solidFill>
              </a:rPr>
              <a:t> </a:t>
            </a:r>
            <a:r>
              <a:rPr lang="en-US" sz="2800" dirty="0" err="1">
                <a:solidFill>
                  <a:schemeClr val="tx1"/>
                </a:solidFill>
              </a:rPr>
              <a:t>oplever</a:t>
            </a:r>
            <a:r>
              <a:rPr lang="en-US" sz="2800" dirty="0">
                <a:solidFill>
                  <a:schemeClr val="tx1"/>
                </a:solidFill>
              </a:rPr>
              <a:t> </a:t>
            </a:r>
            <a:r>
              <a:rPr lang="en-US" sz="2800" dirty="0" err="1">
                <a:solidFill>
                  <a:schemeClr val="tx1"/>
                </a:solidFill>
              </a:rPr>
              <a:t>læringsmiljøer</a:t>
            </a:r>
            <a:r>
              <a:rPr lang="en-US" sz="2800" dirty="0">
                <a:solidFill>
                  <a:schemeClr val="tx1"/>
                </a:solidFill>
              </a:rPr>
              <a:t> </a:t>
            </a:r>
            <a:r>
              <a:rPr lang="en-US" sz="2800" dirty="0" err="1">
                <a:solidFill>
                  <a:schemeClr val="tx1"/>
                </a:solidFill>
              </a:rPr>
              <a:t>indefra</a:t>
            </a:r>
            <a:endParaRPr lang="en-US" sz="2800" dirty="0">
              <a:solidFill>
                <a:schemeClr val="tx1"/>
              </a:solidFill>
            </a:endParaRPr>
          </a:p>
          <a:p>
            <a:endParaRPr lang="en-US" sz="2800" dirty="0">
              <a:solidFill>
                <a:schemeClr val="tx1"/>
              </a:solidFill>
            </a:endParaRPr>
          </a:p>
          <a:p>
            <a:r>
              <a:rPr lang="en-US" sz="2800" dirty="0">
                <a:solidFill>
                  <a:schemeClr val="tx1"/>
                </a:solidFill>
              </a:rPr>
              <a:t>Kender </a:t>
            </a:r>
            <a:r>
              <a:rPr lang="en-US" sz="2800" dirty="0" err="1">
                <a:solidFill>
                  <a:schemeClr val="tx1"/>
                </a:solidFill>
              </a:rPr>
              <a:t>hverdagsudfordringer</a:t>
            </a:r>
            <a:endParaRPr lang="en-US" sz="2800" dirty="0">
              <a:solidFill>
                <a:schemeClr val="tx1"/>
              </a:solidFill>
            </a:endParaRPr>
          </a:p>
          <a:p>
            <a:endParaRPr lang="en-US" sz="2800" dirty="0">
              <a:solidFill>
                <a:schemeClr val="tx1"/>
              </a:solidFill>
            </a:endParaRPr>
          </a:p>
          <a:p>
            <a:r>
              <a:rPr lang="en-US" sz="2800" dirty="0" err="1">
                <a:solidFill>
                  <a:schemeClr val="tx1"/>
                </a:solidFill>
              </a:rPr>
              <a:t>Elevperspektiv</a:t>
            </a:r>
            <a:r>
              <a:rPr lang="en-US" sz="2800" dirty="0">
                <a:solidFill>
                  <a:schemeClr val="tx1"/>
                </a:solidFill>
              </a:rPr>
              <a:t> er </a:t>
            </a:r>
            <a:r>
              <a:rPr lang="en-US" sz="2800" dirty="0" err="1">
                <a:solidFill>
                  <a:schemeClr val="tx1"/>
                </a:solidFill>
              </a:rPr>
              <a:t>en</a:t>
            </a:r>
            <a:r>
              <a:rPr lang="en-US" sz="2800" dirty="0">
                <a:solidFill>
                  <a:schemeClr val="tx1"/>
                </a:solidFill>
              </a:rPr>
              <a:t> </a:t>
            </a:r>
            <a:r>
              <a:rPr lang="en-US" sz="2800" dirty="0" err="1">
                <a:solidFill>
                  <a:schemeClr val="tx1"/>
                </a:solidFill>
              </a:rPr>
              <a:t>strategisk</a:t>
            </a:r>
            <a:r>
              <a:rPr lang="en-US" sz="2800" dirty="0">
                <a:solidFill>
                  <a:schemeClr val="tx1"/>
                </a:solidFill>
              </a:rPr>
              <a:t> </a:t>
            </a:r>
            <a:r>
              <a:rPr lang="en-US" sz="2800" dirty="0" err="1">
                <a:solidFill>
                  <a:schemeClr val="tx1"/>
                </a:solidFill>
              </a:rPr>
              <a:t>genvej</a:t>
            </a:r>
            <a:r>
              <a:rPr lang="en-US" sz="2800" dirty="0">
                <a:solidFill>
                  <a:schemeClr val="tx1"/>
                </a:solidFill>
              </a:rPr>
              <a:t> </a:t>
            </a:r>
            <a:r>
              <a:rPr lang="en-US" sz="2800" dirty="0" err="1">
                <a:solidFill>
                  <a:schemeClr val="tx1"/>
                </a:solidFill>
              </a:rPr>
              <a:t>til</a:t>
            </a:r>
            <a:r>
              <a:rPr lang="en-US" sz="2800" dirty="0">
                <a:solidFill>
                  <a:schemeClr val="tx1"/>
                </a:solidFill>
              </a:rPr>
              <a:t> </a:t>
            </a:r>
            <a:r>
              <a:rPr lang="en-US" sz="2800" dirty="0" err="1">
                <a:solidFill>
                  <a:schemeClr val="tx1"/>
                </a:solidFill>
              </a:rPr>
              <a:t>bedre</a:t>
            </a:r>
            <a:r>
              <a:rPr lang="en-US" sz="2800" dirty="0">
                <a:solidFill>
                  <a:schemeClr val="tx1"/>
                </a:solidFill>
              </a:rPr>
              <a:t> </a:t>
            </a:r>
            <a:r>
              <a:rPr lang="en-US" sz="2800" dirty="0" err="1">
                <a:solidFill>
                  <a:schemeClr val="tx1"/>
                </a:solidFill>
              </a:rPr>
              <a:t>beslutninger</a:t>
            </a:r>
            <a:endParaRPr lang="en-US" sz="2800" dirty="0">
              <a:solidFill>
                <a:schemeClr val="tx1"/>
              </a:solidFill>
            </a:endParaRPr>
          </a:p>
        </p:txBody>
      </p:sp>
      <p:sp>
        <p:nvSpPr>
          <p:cNvPr id="4" name="Date Placeholder 3">
            <a:extLst>
              <a:ext uri="{FF2B5EF4-FFF2-40B4-BE49-F238E27FC236}">
                <a16:creationId xmlns:a16="http://schemas.microsoft.com/office/drawing/2014/main" id="{C408047D-094C-D01D-D2E6-82E947DD8688}"/>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fld id="{DC01138F-87A5-43C6-AC4E-4AA46C8B23F1}" type="datetime1">
              <a:rPr lang="en-US">
                <a:solidFill>
                  <a:schemeClr val="tx1">
                    <a:lumMod val="50000"/>
                    <a:lumOff val="50000"/>
                  </a:schemeClr>
                </a:solidFill>
                <a:latin typeface="Calibri" panose="020F0502020204030204"/>
              </a:rPr>
              <a:pPr>
                <a:spcAft>
                  <a:spcPts val="600"/>
                </a:spcAft>
                <a:defRPr/>
              </a:pPr>
              <a:t>1/16/2026</a:t>
            </a:fld>
            <a:endParaRPr lang="en-US">
              <a:solidFill>
                <a:schemeClr val="tx1">
                  <a:lumMod val="50000"/>
                  <a:lumOff val="50000"/>
                </a:schemeClr>
              </a:solidFill>
              <a:latin typeface="Calibri" panose="020F0502020204030204"/>
            </a:endParaRPr>
          </a:p>
        </p:txBody>
      </p:sp>
      <p:pic>
        <p:nvPicPr>
          <p:cNvPr id="10242" name="Picture 2" descr="Untitled 141222 (Blue and Black in the Sun) Painting by Roswitha Klotz |  Saatchi Art">
            <a:extLst>
              <a:ext uri="{FF2B5EF4-FFF2-40B4-BE49-F238E27FC236}">
                <a16:creationId xmlns:a16="http://schemas.microsoft.com/office/drawing/2014/main" id="{C799B523-6B4B-F3B6-9348-1541209B16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291" r="-1" b="-1"/>
          <a:stretch>
            <a:fillRect/>
          </a:stretch>
        </p:blipFill>
        <p:spPr bwMode="auto">
          <a:xfrm>
            <a:off x="6096000" y="-1"/>
            <a:ext cx="6096000"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0258" name="Group 10257">
            <a:extLst>
              <a:ext uri="{FF2B5EF4-FFF2-40B4-BE49-F238E27FC236}">
                <a16:creationId xmlns:a16="http://schemas.microsoft.com/office/drawing/2014/main" id="{2B33CDD2-C0CB-D8AD-886D-0ABC95A02B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96001" y="-2"/>
            <a:ext cx="6096000" cy="6858001"/>
            <a:chOff x="-1" y="0"/>
            <a:chExt cx="7390263" cy="6858001"/>
          </a:xfrm>
        </p:grpSpPr>
        <p:sp>
          <p:nvSpPr>
            <p:cNvPr id="10259" name="Rectangle 10258">
              <a:extLst>
                <a:ext uri="{FF2B5EF4-FFF2-40B4-BE49-F238E27FC236}">
                  <a16:creationId xmlns:a16="http://schemas.microsoft.com/office/drawing/2014/main" id="{AC7F47A2-1E11-C302-6F8E-F03239998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0" name="Rectangle 10259">
              <a:extLst>
                <a:ext uri="{FF2B5EF4-FFF2-40B4-BE49-F238E27FC236}">
                  <a16:creationId xmlns:a16="http://schemas.microsoft.com/office/drawing/2014/main" id="{06AED115-5F26-CFFE-25B4-8CCB743BA1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261" name="Rectangle 10260">
              <a:extLst>
                <a:ext uri="{FF2B5EF4-FFF2-40B4-BE49-F238E27FC236}">
                  <a16:creationId xmlns:a16="http://schemas.microsoft.com/office/drawing/2014/main" id="{FB3032F8-FDD1-98F1-B20E-FB9CDF9EB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5" name="Footer Placeholder 4">
            <a:extLst>
              <a:ext uri="{FF2B5EF4-FFF2-40B4-BE49-F238E27FC236}">
                <a16:creationId xmlns:a16="http://schemas.microsoft.com/office/drawing/2014/main" id="{34E718CD-483C-EDCF-770D-514BED9052DE}"/>
              </a:ext>
            </a:extLst>
          </p:cNvPr>
          <p:cNvSpPr>
            <a:spLocks noGrp="1"/>
          </p:cNvSpPr>
          <p:nvPr>
            <p:ph type="ftr" sz="quarter" idx="11"/>
          </p:nvPr>
        </p:nvSpPr>
        <p:spPr>
          <a:xfrm>
            <a:off x="6672043" y="6356350"/>
            <a:ext cx="3161071" cy="365125"/>
          </a:xfrm>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sunachristensen@gmail.com</a:t>
            </a:r>
          </a:p>
        </p:txBody>
      </p:sp>
    </p:spTree>
    <p:extLst>
      <p:ext uri="{BB962C8B-B14F-4D97-AF65-F5344CB8AC3E}">
        <p14:creationId xmlns:p14="http://schemas.microsoft.com/office/powerpoint/2010/main" val="211876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152"/>
        <p:cNvGrpSpPr/>
        <p:nvPr/>
      </p:nvGrpSpPr>
      <p:grpSpPr>
        <a:xfrm>
          <a:off x="0" y="0"/>
          <a:ext cx="0" cy="0"/>
          <a:chOff x="0" y="0"/>
          <a:chExt cx="0" cy="0"/>
        </a:xfrm>
      </p:grpSpPr>
      <p:sp>
        <p:nvSpPr>
          <p:cNvPr id="153" name="Google Shape;153;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4" name="Google Shape;154;p5"/>
          <p:cNvPicPr preferRelativeResize="0"/>
          <p:nvPr/>
        </p:nvPicPr>
        <p:blipFill rotWithShape="1">
          <a:blip r:embed="rId3">
            <a:alphaModFix/>
          </a:blip>
          <a:srcRect t="9091" r="23872"/>
          <a:stretch/>
        </p:blipFill>
        <p:spPr>
          <a:xfrm>
            <a:off x="3523488" y="10"/>
            <a:ext cx="8668512" cy="6857990"/>
          </a:xfrm>
          <a:prstGeom prst="rect">
            <a:avLst/>
          </a:prstGeom>
          <a:noFill/>
          <a:ln>
            <a:noFill/>
          </a:ln>
        </p:spPr>
      </p:pic>
      <p:sp>
        <p:nvSpPr>
          <p:cNvPr id="155" name="Google Shape;155;p5"/>
          <p:cNvSpPr/>
          <p:nvPr/>
        </p:nvSpPr>
        <p:spPr>
          <a:xfrm>
            <a:off x="2" y="0"/>
            <a:ext cx="9756601" cy="6858000"/>
          </a:xfrm>
          <a:prstGeom prst="rect">
            <a:avLst/>
          </a:prstGeom>
          <a:gradFill>
            <a:gsLst>
              <a:gs pos="0">
                <a:srgbClr val="FFFFFF">
                  <a:alpha val="0"/>
                </a:srgbClr>
              </a:gs>
              <a:gs pos="19000">
                <a:srgbClr val="FFFFFF">
                  <a:alpha val="37647"/>
                </a:srgbClr>
              </a:gs>
              <a:gs pos="35000">
                <a:srgbClr val="FFFFFF">
                  <a:alpha val="77647"/>
                </a:srgbClr>
              </a:gs>
              <a:gs pos="5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6" name="Google Shape;156;p5"/>
          <p:cNvSpPr txBox="1">
            <a:spLocks noGrp="1"/>
          </p:cNvSpPr>
          <p:nvPr>
            <p:ph type="title"/>
          </p:nvPr>
        </p:nvSpPr>
        <p:spPr>
          <a:xfrm>
            <a:off x="371094" y="1161288"/>
            <a:ext cx="3438144" cy="11247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b="1" dirty="0" err="1"/>
              <a:t>Empiri</a:t>
            </a:r>
            <a:r>
              <a:rPr lang="en-US" sz="2800" b="1" dirty="0"/>
              <a:t> </a:t>
            </a:r>
            <a:r>
              <a:rPr lang="en-US" sz="2800" b="1" dirty="0" err="1"/>
              <a:t>og</a:t>
            </a:r>
            <a:r>
              <a:rPr lang="en-US" sz="2800" b="1" dirty="0"/>
              <a:t> </a:t>
            </a:r>
            <a:r>
              <a:rPr lang="en-US" sz="2800" b="1" dirty="0" err="1"/>
              <a:t>baggrund</a:t>
            </a:r>
            <a:endParaRPr dirty="0"/>
          </a:p>
        </p:txBody>
      </p:sp>
      <p:sp>
        <p:nvSpPr>
          <p:cNvPr id="157" name="Google Shape;157;p5"/>
          <p:cNvSpPr/>
          <p:nvPr/>
        </p:nvSpPr>
        <p:spPr>
          <a:xfrm rot="5400000">
            <a:off x="662559" y="605790"/>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58" name="Google Shape;158;p5"/>
          <p:cNvSpPr/>
          <p:nvPr/>
        </p:nvSpPr>
        <p:spPr>
          <a:xfrm>
            <a:off x="428244" y="2443480"/>
            <a:ext cx="3300984" cy="9144"/>
          </a:xfrm>
          <a:prstGeom prst="rect">
            <a:avLst/>
          </a:prstGeom>
          <a:solidFill>
            <a:srgbClr val="D5D5D5"/>
          </a:solidFill>
          <a:ln w="9525" cap="flat" cmpd="sng">
            <a:solidFill>
              <a:srgbClr val="D5D5D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9" name="Google Shape;159;p5"/>
          <p:cNvSpPr txBox="1">
            <a:spLocks noGrp="1"/>
          </p:cNvSpPr>
          <p:nvPr>
            <p:ph type="body" idx="1"/>
          </p:nvPr>
        </p:nvSpPr>
        <p:spPr>
          <a:xfrm>
            <a:off x="371093" y="2718054"/>
            <a:ext cx="6450197" cy="320725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r>
              <a:rPr lang="en-US" sz="2400" b="1" dirty="0" err="1"/>
              <a:t>Kvalitativ</a:t>
            </a:r>
            <a:r>
              <a:rPr lang="en-US" sz="2400" b="1" dirty="0"/>
              <a:t> </a:t>
            </a:r>
            <a:r>
              <a:rPr lang="en-US" sz="2400" b="1" dirty="0" err="1"/>
              <a:t>forskning</a:t>
            </a:r>
            <a:r>
              <a:rPr lang="en-US" sz="2400" b="1" dirty="0"/>
              <a:t> </a:t>
            </a:r>
            <a:r>
              <a:rPr lang="en-US" sz="2400" b="1" dirty="0" err="1"/>
              <a:t>og</a:t>
            </a:r>
            <a:r>
              <a:rPr lang="en-US" sz="2400" b="1" dirty="0"/>
              <a:t> </a:t>
            </a:r>
            <a:r>
              <a:rPr lang="en-US" sz="2400" b="1" dirty="0" err="1"/>
              <a:t>analyser</a:t>
            </a:r>
            <a:r>
              <a:rPr lang="en-US" sz="2400" b="1" dirty="0"/>
              <a:t>: </a:t>
            </a:r>
            <a:endParaRPr dirty="0"/>
          </a:p>
          <a:p>
            <a:pPr marL="228600" lvl="0" indent="-228600" algn="l" rtl="0">
              <a:lnSpc>
                <a:spcPct val="90000"/>
              </a:lnSpc>
              <a:spcBef>
                <a:spcPts val="1000"/>
              </a:spcBef>
              <a:spcAft>
                <a:spcPts val="0"/>
              </a:spcAft>
              <a:buClr>
                <a:schemeClr val="dk1"/>
              </a:buClr>
              <a:buSzPct val="100000"/>
              <a:buChar char="•"/>
            </a:pPr>
            <a:r>
              <a:rPr lang="en-US" sz="2400" dirty="0" err="1"/>
              <a:t>Fokusgrupper</a:t>
            </a:r>
            <a:endParaRPr dirty="0"/>
          </a:p>
          <a:p>
            <a:pPr marL="228600" lvl="0" indent="-228600" algn="l" rtl="0">
              <a:lnSpc>
                <a:spcPct val="90000"/>
              </a:lnSpc>
              <a:spcBef>
                <a:spcPts val="1000"/>
              </a:spcBef>
              <a:spcAft>
                <a:spcPts val="0"/>
              </a:spcAft>
              <a:buClr>
                <a:schemeClr val="dk1"/>
              </a:buClr>
              <a:buSzPct val="100000"/>
              <a:buChar char="•"/>
            </a:pPr>
            <a:r>
              <a:rPr lang="en-US" sz="2400" dirty="0" err="1"/>
              <a:t>Elevinterview</a:t>
            </a:r>
            <a:endParaRPr dirty="0"/>
          </a:p>
          <a:p>
            <a:pPr marL="228600" lvl="0" indent="-228600" algn="l" rtl="0">
              <a:lnSpc>
                <a:spcPct val="90000"/>
              </a:lnSpc>
              <a:spcBef>
                <a:spcPts val="1000"/>
              </a:spcBef>
              <a:spcAft>
                <a:spcPts val="0"/>
              </a:spcAft>
              <a:buClr>
                <a:schemeClr val="dk1"/>
              </a:buClr>
              <a:buSzPct val="100000"/>
              <a:buChar char="•"/>
            </a:pPr>
            <a:r>
              <a:rPr lang="en-US" sz="2400" dirty="0" err="1"/>
              <a:t>Undervisningsobservationer</a:t>
            </a:r>
            <a:endParaRPr dirty="0"/>
          </a:p>
          <a:p>
            <a:pPr marL="228600" lvl="0" indent="-228600" algn="l" rtl="0">
              <a:lnSpc>
                <a:spcPct val="90000"/>
              </a:lnSpc>
              <a:spcBef>
                <a:spcPts val="1000"/>
              </a:spcBef>
              <a:spcAft>
                <a:spcPts val="0"/>
              </a:spcAft>
              <a:buClr>
                <a:schemeClr val="dk1"/>
              </a:buClr>
              <a:buSzPct val="100000"/>
              <a:buChar char="•"/>
            </a:pPr>
            <a:r>
              <a:rPr lang="en-US" sz="2400" dirty="0" err="1"/>
              <a:t>Aktionslæringsprojekter</a:t>
            </a:r>
            <a:endParaRPr lang="en-US" sz="2400" dirty="0"/>
          </a:p>
          <a:p>
            <a:pPr marL="228600" lvl="0" indent="-228600" algn="l" rtl="0">
              <a:lnSpc>
                <a:spcPct val="90000"/>
              </a:lnSpc>
              <a:spcBef>
                <a:spcPts val="1000"/>
              </a:spcBef>
              <a:spcAft>
                <a:spcPts val="0"/>
              </a:spcAft>
              <a:buClr>
                <a:schemeClr val="dk1"/>
              </a:buClr>
              <a:buSzPct val="100000"/>
              <a:buChar char="•"/>
            </a:pPr>
            <a:r>
              <a:rPr lang="en-US" sz="2400" dirty="0" err="1"/>
              <a:t>Feltarbejde</a:t>
            </a:r>
            <a:endParaRPr sz="2400" dirty="0"/>
          </a:p>
          <a:p>
            <a:pPr marL="228600" lvl="0" indent="-179705" algn="l" rtl="0">
              <a:lnSpc>
                <a:spcPct val="90000"/>
              </a:lnSpc>
              <a:spcBef>
                <a:spcPts val="1000"/>
              </a:spcBef>
              <a:spcAft>
                <a:spcPts val="0"/>
              </a:spcAft>
              <a:buClr>
                <a:schemeClr val="dk1"/>
              </a:buClr>
              <a:buSzPct val="100000"/>
              <a:buNone/>
            </a:pPr>
            <a:endParaRPr sz="1100" dirty="0"/>
          </a:p>
        </p:txBody>
      </p:sp>
      <p:sp>
        <p:nvSpPr>
          <p:cNvPr id="160" name="Google Shape;160;p5"/>
          <p:cNvSpPr txBox="1">
            <a:spLocks noGrp="1"/>
          </p:cNvSpPr>
          <p:nvPr>
            <p:ph type="dt" idx="10"/>
          </p:nvPr>
        </p:nvSpPr>
        <p:spPr>
          <a:xfrm>
            <a:off x="371094" y="6356350"/>
            <a:ext cx="1828800" cy="36512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a:solidFill>
                  <a:srgbClr val="7F7F7F"/>
                </a:solidFill>
              </a:rPr>
              <a:t>21/10/2020</a:t>
            </a:r>
            <a:endParaRPr>
              <a:solidFill>
                <a:srgbClr val="7F7F7F"/>
              </a:solidFill>
            </a:endParaRPr>
          </a:p>
        </p:txBody>
      </p:sp>
      <p:sp>
        <p:nvSpPr>
          <p:cNvPr id="161" name="Google Shape;16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solidFill>
                  <a:srgbClr val="7F7F7F"/>
                </a:solidFill>
              </a:rPr>
              <a:t>www.sunachristensen.dk</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0D815DA1-3816-47F6-A8AF-9A8A061711F0}"/>
              </a:ext>
            </a:extLst>
          </p:cNvPr>
          <p:cNvSpPr>
            <a:spLocks noGrp="1"/>
          </p:cNvSpPr>
          <p:nvPr>
            <p:ph type="title"/>
          </p:nvPr>
        </p:nvSpPr>
        <p:spPr/>
        <p:txBody>
          <a:bodyPr anchor="ctr">
            <a:normAutofit/>
          </a:bodyPr>
          <a:lstStyle/>
          <a:p>
            <a:r>
              <a:rPr lang="en-US" sz="3200" b="1" dirty="0" err="1"/>
              <a:t>Hvad</a:t>
            </a:r>
            <a:r>
              <a:rPr lang="en-US" sz="3200" b="1" dirty="0"/>
              <a:t> </a:t>
            </a:r>
            <a:r>
              <a:rPr lang="en-US" sz="3200" b="1" dirty="0" err="1"/>
              <a:t>viser</a:t>
            </a:r>
            <a:r>
              <a:rPr lang="en-US" sz="3200" b="1" dirty="0"/>
              <a:t> </a:t>
            </a:r>
            <a:r>
              <a:rPr lang="en-US" sz="3200" b="1" dirty="0" err="1"/>
              <a:t>elevperspektivet</a:t>
            </a:r>
            <a:r>
              <a:rPr lang="en-US" sz="3200" b="1" dirty="0"/>
              <a:t> </a:t>
            </a:r>
            <a:r>
              <a:rPr lang="en-US" sz="3200" b="1" dirty="0" err="1"/>
              <a:t>os</a:t>
            </a:r>
            <a:r>
              <a:rPr lang="en-US" sz="3200" b="1" dirty="0"/>
              <a:t>?</a:t>
            </a:r>
          </a:p>
        </p:txBody>
      </p:sp>
      <p:sp>
        <p:nvSpPr>
          <p:cNvPr id="11" name="Pladsholder til indhold 10">
            <a:extLst>
              <a:ext uri="{FF2B5EF4-FFF2-40B4-BE49-F238E27FC236}">
                <a16:creationId xmlns:a16="http://schemas.microsoft.com/office/drawing/2014/main" id="{D08F4CF6-DC01-984C-A874-B0187CF1F900}"/>
              </a:ext>
            </a:extLst>
          </p:cNvPr>
          <p:cNvSpPr>
            <a:spLocks noGrp="1"/>
          </p:cNvSpPr>
          <p:nvPr>
            <p:ph sz="half" idx="1"/>
          </p:nvPr>
        </p:nvSpPr>
        <p:spPr>
          <a:xfrm>
            <a:off x="838201" y="1778904"/>
            <a:ext cx="5181600" cy="4351338"/>
          </a:xfrm>
          <a:solidFill>
            <a:schemeClr val="bg1"/>
          </a:solidFill>
        </p:spPr>
        <p:txBody>
          <a:bodyPr>
            <a:normAutofit/>
          </a:bodyPr>
          <a:lstStyle/>
          <a:p>
            <a:r>
              <a:rPr lang="da-DK" sz="3200" i="1" dirty="0"/>
              <a:t>Hvor hverdagen faktisk fungerer</a:t>
            </a:r>
          </a:p>
          <a:p>
            <a:endParaRPr lang="da-DK" sz="3200" i="1" dirty="0"/>
          </a:p>
          <a:p>
            <a:r>
              <a:rPr lang="da-DK" sz="3200" i="1" dirty="0"/>
              <a:t>Hvor friktioner opstår</a:t>
            </a:r>
          </a:p>
          <a:p>
            <a:endParaRPr lang="da-DK" sz="3200" i="1" dirty="0"/>
          </a:p>
          <a:p>
            <a:r>
              <a:rPr lang="da-DK" sz="3200" i="1" dirty="0"/>
              <a:t>Hvor trivsel og motivation skabes og tabes</a:t>
            </a:r>
          </a:p>
        </p:txBody>
      </p:sp>
      <p:graphicFrame>
        <p:nvGraphicFramePr>
          <p:cNvPr id="9" name="Pladsholder til indhold 8">
            <a:extLst>
              <a:ext uri="{FF2B5EF4-FFF2-40B4-BE49-F238E27FC236}">
                <a16:creationId xmlns:a16="http://schemas.microsoft.com/office/drawing/2014/main" id="{BBD34138-0C4D-2140-A496-E6C09684E31C}"/>
              </a:ext>
            </a:extLst>
          </p:cNvPr>
          <p:cNvGraphicFramePr>
            <a:graphicFrameLocks noGrp="1"/>
          </p:cNvGraphicFramePr>
          <p:nvPr>
            <p:ph sz="half" idx="2"/>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dsholder til dato 3">
            <a:extLst>
              <a:ext uri="{FF2B5EF4-FFF2-40B4-BE49-F238E27FC236}">
                <a16:creationId xmlns:a16="http://schemas.microsoft.com/office/drawing/2014/main" id="{E46DB7F5-65FD-6A4B-9EAF-E4E64A8A0779}"/>
              </a:ext>
            </a:extLst>
          </p:cNvPr>
          <p:cNvSpPr>
            <a:spLocks noGrp="1"/>
          </p:cNvSpPr>
          <p:nvPr>
            <p:ph type="dt" sz="half" idx="10"/>
          </p:nvPr>
        </p:nvSpPr>
        <p:spPr/>
        <p:txBody>
          <a:bodyPr anchor="ctr">
            <a:normAutofit/>
          </a:bodyPr>
          <a:lstStyle/>
          <a:p>
            <a:pPr>
              <a:spcAft>
                <a:spcPts val="600"/>
              </a:spcAft>
            </a:pPr>
            <a:fld id="{BDE10A11-C141-1444-A9F0-90D2A87531C8}" type="datetime1">
              <a:rPr lang="da-DK" smtClean="0">
                <a:uFillTx/>
              </a:rPr>
              <a:pPr>
                <a:spcAft>
                  <a:spcPts val="600"/>
                </a:spcAft>
              </a:pPr>
              <a:t>16-01-2026</a:t>
            </a:fld>
            <a:endParaRPr lang="da-DK">
              <a:uFillTx/>
            </a:endParaRPr>
          </a:p>
        </p:txBody>
      </p:sp>
      <p:sp>
        <p:nvSpPr>
          <p:cNvPr id="5" name="Pladsholder til sidefod 4">
            <a:extLst>
              <a:ext uri="{FF2B5EF4-FFF2-40B4-BE49-F238E27FC236}">
                <a16:creationId xmlns:a16="http://schemas.microsoft.com/office/drawing/2014/main" id="{18F59B89-4C3F-5641-82FF-F9E19775CB9B}"/>
              </a:ext>
            </a:extLst>
          </p:cNvPr>
          <p:cNvSpPr>
            <a:spLocks noGrp="1"/>
          </p:cNvSpPr>
          <p:nvPr>
            <p:ph type="ftr" sz="quarter" idx="11"/>
          </p:nvPr>
        </p:nvSpPr>
        <p:spPr/>
        <p:txBody>
          <a:bodyPr anchor="ctr">
            <a:normAutofit/>
          </a:bodyPr>
          <a:lstStyle/>
          <a:p>
            <a:pPr>
              <a:spcAft>
                <a:spcPts val="600"/>
              </a:spcAft>
            </a:pPr>
            <a:r>
              <a:rPr lang="da-DK">
                <a:uFillTx/>
              </a:rPr>
              <a:t>www.sunachristensen.dk</a:t>
            </a:r>
          </a:p>
        </p:txBody>
      </p:sp>
    </p:spTree>
    <p:extLst>
      <p:ext uri="{BB962C8B-B14F-4D97-AF65-F5344CB8AC3E}">
        <p14:creationId xmlns:p14="http://schemas.microsoft.com/office/powerpoint/2010/main" val="262814935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6a2630e2-1ac5-455e-8217-0156b1936a76}" enabled="1" method="Standard" siteId="{a3927f91-cda1-4696-af89-8c9f1ceffa91}" removed="0"/>
</clbl:labelList>
</file>

<file path=docProps/app.xml><?xml version="1.0" encoding="utf-8"?>
<Properties xmlns="http://schemas.openxmlformats.org/officeDocument/2006/extended-properties" xmlns:vt="http://schemas.openxmlformats.org/officeDocument/2006/docPropsVTypes">
  <TotalTime>4531</TotalTime>
  <Words>2003</Words>
  <Application>Microsoft Office PowerPoint</Application>
  <PresentationFormat>Widescreen</PresentationFormat>
  <Paragraphs>303</Paragraphs>
  <Slides>33</Slides>
  <Notes>33</Notes>
  <HiddenSlides>1</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33</vt:i4>
      </vt:variant>
    </vt:vector>
  </HeadingPairs>
  <TitlesOfParts>
    <vt:vector size="39" baseType="lpstr">
      <vt:lpstr>Meiryo</vt:lpstr>
      <vt:lpstr>Arial</vt:lpstr>
      <vt:lpstr>Calibri</vt:lpstr>
      <vt:lpstr>Calibri Light</vt:lpstr>
      <vt:lpstr>Wingdings</vt:lpstr>
      <vt:lpstr>Office-tema</vt:lpstr>
      <vt:lpstr>         Campus som relationssted</vt:lpstr>
      <vt:lpstr>Profil:</vt:lpstr>
      <vt:lpstr>Det vi skal sammen: </vt:lpstr>
      <vt:lpstr>Myter som drivkraft for nytænkning  </vt:lpstr>
      <vt:lpstr>Myter som drivkraft for nytænkning – opsamling</vt:lpstr>
      <vt:lpstr>Elevers steder / Steder til elever</vt:lpstr>
      <vt:lpstr>Hvorfor elevperspektiv?</vt:lpstr>
      <vt:lpstr>Empiri og baggrund</vt:lpstr>
      <vt:lpstr>Hvad viser elevperspektivet os?</vt:lpstr>
      <vt:lpstr>Det oplevede er ikke altid det planlagte </vt:lpstr>
      <vt:lpstr>Elever oplever campus indefra</vt:lpstr>
      <vt:lpstr>Det blinde punkt</vt:lpstr>
      <vt:lpstr>Bygninger blander sig i livshistorier</vt:lpstr>
      <vt:lpstr>Relationssteder</vt:lpstr>
      <vt:lpstr>Når steder dikterer adfærd</vt:lpstr>
      <vt:lpstr> </vt:lpstr>
      <vt:lpstr>Summeøvelse:</vt:lpstr>
      <vt:lpstr>Forskellige steder</vt:lpstr>
      <vt:lpstr>Fund på tværs: flere typer af rum</vt:lpstr>
      <vt:lpstr>Fælles for alle unge: Behov for psykologisk ilt</vt:lpstr>
      <vt:lpstr>PowerPoint-præsentation</vt:lpstr>
      <vt:lpstr>Psykologisk ilt = de oplevelser, der holder mennesker mentalt i live: </vt:lpstr>
      <vt:lpstr>Trivsel i hybride rum</vt:lpstr>
      <vt:lpstr>Flertydige / hybride rum (Praktiske- teoretiske-sociale) </vt:lpstr>
      <vt:lpstr>Improviserede rum</vt:lpstr>
      <vt:lpstr>(hænge) ud liv:   </vt:lpstr>
      <vt:lpstr>Fund på tværs - dilemmaer knyttet til både at være på arbejde og i skole samme sted </vt:lpstr>
      <vt:lpstr>Tilhør til ungefællesskab:   </vt:lpstr>
      <vt:lpstr>Hvad belønner en campus sine elever med?</vt:lpstr>
      <vt:lpstr>I elevernes sted - øvelse</vt:lpstr>
      <vt:lpstr>Form fremtidens organisering af campusliv</vt:lpstr>
      <vt:lpstr>Opsamling</vt:lpstr>
      <vt:lpstr>Rigtig god arbejdslyst!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Erhvervsskolen som social ramme for elever</dc:title>
  <dc:creator>suna christensen</dc:creator>
  <cp:lastModifiedBy>Karin Spelling-Sørensen (KSS - UCH)</cp:lastModifiedBy>
  <cp:revision>15</cp:revision>
  <dcterms:created xsi:type="dcterms:W3CDTF">2021-08-21T08:49:38Z</dcterms:created>
  <dcterms:modified xsi:type="dcterms:W3CDTF">2026-01-16T07:16:01Z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a2630e2-1ac5-455e-8217-0156b1936a76_Enabled">
    <vt:lpwstr>true</vt:lpwstr>
  </property>
  <property fmtid="{D5CDD505-2E9C-101B-9397-08002B2CF9AE}" pid="3" name="MSIP_Label_6a2630e2-1ac5-455e-8217-0156b1936a76_SetDate">
    <vt:lpwstr>2022-10-10T11:09:39Z</vt:lpwstr>
  </property>
  <property fmtid="{D5CDD505-2E9C-101B-9397-08002B2CF9AE}" pid="4" name="MSIP_Label_6a2630e2-1ac5-455e-8217-0156b1936a76_Method">
    <vt:lpwstr>Standard</vt:lpwstr>
  </property>
  <property fmtid="{D5CDD505-2E9C-101B-9397-08002B2CF9AE}" pid="5" name="MSIP_Label_6a2630e2-1ac5-455e-8217-0156b1936a76_Name">
    <vt:lpwstr>Notclass</vt:lpwstr>
  </property>
  <property fmtid="{D5CDD505-2E9C-101B-9397-08002B2CF9AE}" pid="6" name="MSIP_Label_6a2630e2-1ac5-455e-8217-0156b1936a76_SiteId">
    <vt:lpwstr>a3927f91-cda1-4696-af89-8c9f1ceffa91</vt:lpwstr>
  </property>
  <property fmtid="{D5CDD505-2E9C-101B-9397-08002B2CF9AE}" pid="7" name="MSIP_Label_6a2630e2-1ac5-455e-8217-0156b1936a76_ActionId">
    <vt:lpwstr>ce4d87ef-b194-493f-b6e7-c682f606efbd</vt:lpwstr>
  </property>
  <property fmtid="{D5CDD505-2E9C-101B-9397-08002B2CF9AE}" pid="8" name="MSIP_Label_6a2630e2-1ac5-455e-8217-0156b1936a76_ContentBits">
    <vt:lpwstr>0</vt:lpwstr>
  </property>
</Properties>
</file>